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2"/>
  </p:notesMasterIdLst>
  <p:sldIdLst>
    <p:sldId id="256" r:id="rId2"/>
    <p:sldId id="398" r:id="rId3"/>
    <p:sldId id="258" r:id="rId4"/>
    <p:sldId id="357" r:id="rId5"/>
    <p:sldId id="359" r:id="rId6"/>
    <p:sldId id="360" r:id="rId7"/>
    <p:sldId id="361" r:id="rId8"/>
    <p:sldId id="362" r:id="rId9"/>
    <p:sldId id="363" r:id="rId10"/>
    <p:sldId id="364" r:id="rId11"/>
    <p:sldId id="397" r:id="rId12"/>
    <p:sldId id="308" r:id="rId13"/>
    <p:sldId id="372" r:id="rId14"/>
    <p:sldId id="373" r:id="rId15"/>
    <p:sldId id="374" r:id="rId16"/>
    <p:sldId id="367" r:id="rId17"/>
    <p:sldId id="368" r:id="rId18"/>
    <p:sldId id="369" r:id="rId19"/>
    <p:sldId id="370" r:id="rId20"/>
    <p:sldId id="371" r:id="rId21"/>
    <p:sldId id="375" r:id="rId22"/>
    <p:sldId id="376" r:id="rId23"/>
    <p:sldId id="377" r:id="rId24"/>
    <p:sldId id="382" r:id="rId25"/>
    <p:sldId id="383" r:id="rId26"/>
    <p:sldId id="378" r:id="rId27"/>
    <p:sldId id="381" r:id="rId28"/>
    <p:sldId id="384" r:id="rId29"/>
    <p:sldId id="385" r:id="rId30"/>
    <p:sldId id="386" r:id="rId31"/>
    <p:sldId id="387" r:id="rId32"/>
    <p:sldId id="389" r:id="rId33"/>
    <p:sldId id="348" r:id="rId34"/>
    <p:sldId id="312" r:id="rId35"/>
    <p:sldId id="314" r:id="rId36"/>
    <p:sldId id="315" r:id="rId37"/>
    <p:sldId id="317" r:id="rId38"/>
    <p:sldId id="318" r:id="rId39"/>
    <p:sldId id="319" r:id="rId40"/>
    <p:sldId id="320" r:id="rId41"/>
    <p:sldId id="322" r:id="rId42"/>
    <p:sldId id="323" r:id="rId43"/>
    <p:sldId id="324" r:id="rId44"/>
    <p:sldId id="325" r:id="rId45"/>
    <p:sldId id="327" r:id="rId46"/>
    <p:sldId id="400" r:id="rId47"/>
    <p:sldId id="293" r:id="rId48"/>
    <p:sldId id="294" r:id="rId49"/>
    <p:sldId id="295" r:id="rId50"/>
    <p:sldId id="402" r:id="rId51"/>
    <p:sldId id="403" r:id="rId52"/>
    <p:sldId id="310" r:id="rId53"/>
    <p:sldId id="309" r:id="rId54"/>
    <p:sldId id="404" r:id="rId55"/>
    <p:sldId id="270" r:id="rId56"/>
    <p:sldId id="352" r:id="rId57"/>
    <p:sldId id="353" r:id="rId58"/>
    <p:sldId id="354" r:id="rId59"/>
    <p:sldId id="355" r:id="rId60"/>
    <p:sldId id="356" r:id="rId6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8EE"/>
    <a:srgbClr val="F2F5E9"/>
    <a:srgbClr val="F8F9F3"/>
    <a:srgbClr val="F2F5E8"/>
    <a:srgbClr val="E6E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294" autoAdjust="0"/>
    <p:restoredTop sz="83590" autoAdjust="0"/>
  </p:normalViewPr>
  <p:slideViewPr>
    <p:cSldViewPr snapToGrid="0">
      <p:cViewPr varScale="1">
        <p:scale>
          <a:sx n="98" d="100"/>
          <a:sy n="98" d="100"/>
        </p:scale>
        <p:origin x="85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4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4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08F21-07E9-4751-9662-71D49802DDD7}" type="datetimeFigureOut">
              <a:rPr lang="hu-HU" smtClean="0"/>
              <a:pPr/>
              <a:t>2016. 03. 02.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89D8D4-5981-410F-988F-3655292D9A5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7373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BAD1FB-A7F6-422B-BFD7-D6378325799B}" type="slidenum">
              <a:rPr lang="hu-HU" altLang="hu-HU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0"/>
              </a:spcBef>
            </a:pPr>
            <a:endParaRPr lang="hu-HU" altLang="hu-H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12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1682C-2D13-4B83-8848-E86CCB986A54}" type="slidenum">
              <a:rPr lang="hu-HU" smtClean="0"/>
              <a:pPr/>
              <a:t>36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02200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9D8D4-5981-410F-988F-3655292D9A57}" type="slidenum">
              <a:rPr lang="hu-HU" smtClean="0"/>
              <a:pPr/>
              <a:t>46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0964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9D8D4-5981-410F-988F-3655292D9A57}" type="slidenum">
              <a:rPr lang="hu-HU" smtClean="0"/>
              <a:pPr/>
              <a:t>54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2080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0" name="Kép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23" y="6348433"/>
            <a:ext cx="1143000" cy="152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9" name="Kép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23" y="6348433"/>
            <a:ext cx="1143000" cy="152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9" name="Kép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23" y="6348433"/>
            <a:ext cx="1143000" cy="152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1" name="Kép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23" y="6348433"/>
            <a:ext cx="1143000" cy="152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0000"/>
                <a:satMod val="92000"/>
                <a:lumMod val="120000"/>
                <a:alpha val="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http/www.origo.hu/filmklub/blog/interju/exkluziv/20111205-nekem-eleg-ennyi-vilaghirnev-jankovics-marcell-interju-az-ember.html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rigo.hu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rigo.hu/filmklub/blog/interju/exkluziv/20111205-nekem-eleg-ennyi-vilaghirnev-jankovics-marcell-interju-az-ember.html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rigo.hu/filmklub/blog/interju/exkluziv/20111205-nekem-eleg-ennyi-vilaghirnev-jankovics-marcell-interju-az-ember.html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rigo.hu/filmklub/blog/interju/exkluziv/20111205-nekem-eleg-ennyi-vilaghirnev-jankovics-marcell-interju-az-ember.html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rigo.hu/filmklub/blog/interju/exkluziv/20111205-nekem-eleg-ennyi-vilaghirnev-jankovics-marcell-interju-az-ember.html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egyfelvonas.postr.hu/a-liberalisok-egettek-meg-johannat" TargetMode="External"/><Relationship Id="rId2" Type="http://schemas.openxmlformats.org/officeDocument/2006/relationships/hyperlink" Target="http://www.nemzetiszinhaz.hu/eloadasok&amp;list=actual&amp;performance=237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origo.hu/index.html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igo.hu/" TargetMode="External"/><Relationship Id="rId2" Type="http://schemas.openxmlformats.org/officeDocument/2006/relationships/hyperlink" Target="http://egyfelvonas.postr.hu/a-liberalisok-egettek-meg-johannat" TargetMode="Externa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lmkultura.hu/archiv/muszter/index.php%3c" TargetMode="External"/><Relationship Id="rId2" Type="http://schemas.openxmlformats.org/officeDocument/2006/relationships/hyperlink" Target="http://www.filmkultura.hu/archiv/muszter/index.php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pi.hu/" TargetMode="Externa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c.gov/pictures" TargetMode="External"/><Relationship Id="rId2" Type="http://schemas.openxmlformats.org/officeDocument/2006/relationships/hyperlink" Target="http://www.keptar.oszk.hu/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c.gov/item/gottlieb.09611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loc.gov/standards/premis/louis-2-0.xml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://www.loc.gov/pictures/collection/cwp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hyperlink" Target="http://digitalgallery.nypl.org/nypldigital/dgkeysearchresult.cfm?keyword=hine&amp;submit.x=0&amp;submit.y=0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297" y="356066"/>
            <a:ext cx="4769708" cy="3805098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597451" y="2316893"/>
            <a:ext cx="8915399" cy="2262781"/>
          </a:xfrm>
        </p:spPr>
        <p:txBody>
          <a:bodyPr/>
          <a:lstStyle/>
          <a:p>
            <a:r>
              <a:rPr lang="hu-HU" dirty="0" smtClean="0"/>
              <a:t>Elektronikus bi</a:t>
            </a:r>
            <a:r>
              <a:rPr lang="hu-HU" dirty="0" smtClean="0">
                <a:solidFill>
                  <a:schemeClr val="bg1"/>
                </a:solidFill>
              </a:rPr>
              <a:t>bliográfiai</a:t>
            </a:r>
            <a:r>
              <a:rPr lang="hu-HU" dirty="0" smtClean="0"/>
              <a:t> források feldo</a:t>
            </a:r>
            <a:r>
              <a:rPr lang="hu-HU" dirty="0" smtClean="0">
                <a:solidFill>
                  <a:schemeClr val="bg1"/>
                </a:solidFill>
              </a:rPr>
              <a:t>lgozása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hu-HU" dirty="0" smtClean="0"/>
              <a:t>Tóvári Judit</a:t>
            </a:r>
          </a:p>
          <a:p>
            <a:pPr algn="r"/>
            <a:r>
              <a:rPr lang="hu-HU" dirty="0"/>
              <a:t>j</a:t>
            </a:r>
            <a:r>
              <a:rPr lang="hu-HU" dirty="0" smtClean="0"/>
              <a:t>udit.tovari5@</a:t>
            </a:r>
            <a:r>
              <a:rPr lang="hu-HU" dirty="0" err="1" smtClean="0"/>
              <a:t>gmail.com</a:t>
            </a:r>
            <a:endParaRPr lang="hu-HU" dirty="0" smtClean="0"/>
          </a:p>
          <a:p>
            <a:pPr algn="r"/>
            <a:r>
              <a:rPr lang="hu-HU" dirty="0"/>
              <a:t>Honlap: http</a:t>
            </a:r>
            <a:r>
              <a:rPr lang="hu-HU" dirty="0" smtClean="0"/>
              <a:t>://www.bibliográfia.hu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9669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115733" y="505839"/>
            <a:ext cx="7772400" cy="17367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altLang="hu-HU" dirty="0" smtClean="0"/>
              <a:t>Az elektronikus dokumentumok típusai</a:t>
            </a:r>
            <a:endParaRPr lang="hu-HU" altLang="hu-HU" dirty="0" smtClean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478598" y="1887537"/>
            <a:ext cx="7416800" cy="497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Program</a:t>
            </a: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Elektronikus adatforrás</a:t>
            </a: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, például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	bibliográfiai adatbázis,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	folyóirat (időszaki kiadvány),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	napilap (időszaki kiadvány),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	hangzó anyag,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	interaktív multimédia,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	játék,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	kartográfiai anyag,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	szöveges adatbázis,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Online szolgáltatás</a:t>
            </a:r>
          </a:p>
        </p:txBody>
      </p:sp>
    </p:spTree>
    <p:extLst>
      <p:ext uri="{BB962C8B-B14F-4D97-AF65-F5344CB8AC3E}">
        <p14:creationId xmlns:p14="http://schemas.microsoft.com/office/powerpoint/2010/main" val="630860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11988" y="237782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Az elektronikus </a:t>
            </a:r>
            <a:r>
              <a:rPr lang="hu-HU" dirty="0"/>
              <a:t>források </a:t>
            </a:r>
            <a:r>
              <a:rPr lang="hu-HU" dirty="0" smtClean="0"/>
              <a:t>típusai elérésük módja szerint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sz="2400" dirty="0"/>
              <a:t>S</a:t>
            </a:r>
            <a:r>
              <a:rPr lang="hu-HU" sz="2400" dirty="0" smtClean="0"/>
              <a:t>zabványa </a:t>
            </a:r>
            <a:r>
              <a:rPr lang="hu-HU" sz="2400" dirty="0" smtClean="0"/>
              <a:t>az ISBD/ER és magyar adaptációja a KSZ/2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911988" y="2014088"/>
            <a:ext cx="4313864" cy="46155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 b="1" dirty="0" smtClean="0"/>
              <a:t>Távoli elérésű bibliográfiai forrás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400" dirty="0" smtClean="0"/>
              <a:t>(csak bibliográfiai egység)</a:t>
            </a:r>
          </a:p>
          <a:p>
            <a:r>
              <a:rPr lang="hu-HU" sz="2400" dirty="0" smtClean="0"/>
              <a:t>Portálok</a:t>
            </a:r>
          </a:p>
          <a:p>
            <a:r>
              <a:rPr lang="hu-HU" sz="2400" dirty="0" smtClean="0"/>
              <a:t>Interaktív weblapok</a:t>
            </a:r>
          </a:p>
          <a:p>
            <a:r>
              <a:rPr lang="hu-HU" sz="2400" dirty="0" smtClean="0"/>
              <a:t>Ezek részdokumentumai</a:t>
            </a:r>
          </a:p>
          <a:p>
            <a:r>
              <a:rPr lang="hu-HU" sz="2400" dirty="0" smtClean="0"/>
              <a:t>Multimédia</a:t>
            </a:r>
          </a:p>
          <a:p>
            <a:r>
              <a:rPr lang="hu-HU" sz="2400" dirty="0" smtClean="0"/>
              <a:t>E-gyűjtemények</a:t>
            </a:r>
          </a:p>
          <a:p>
            <a:r>
              <a:rPr lang="hu-HU" sz="2400" dirty="0" smtClean="0"/>
              <a:t>Szövegek</a:t>
            </a:r>
          </a:p>
          <a:p>
            <a:r>
              <a:rPr lang="hu-HU" sz="2400" dirty="0" smtClean="0"/>
              <a:t>Képek, stb.</a:t>
            </a:r>
            <a:endParaRPr lang="hu-HU" sz="2400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4353" y="2014088"/>
            <a:ext cx="4313864" cy="45358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 b="1" dirty="0" smtClean="0"/>
              <a:t>Közvetlen elérésű bibliográfiai forrás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400" dirty="0" smtClean="0"/>
              <a:t>(bibliográfiai és fizikai egység is)</a:t>
            </a:r>
            <a:endParaRPr lang="hu-HU" sz="2400" dirty="0"/>
          </a:p>
          <a:p>
            <a:pPr marL="0" indent="0">
              <a:buNone/>
            </a:pPr>
            <a:r>
              <a:rPr lang="hu-HU" sz="2400" dirty="0" smtClean="0"/>
              <a:t>Mindaz a forrás, ami megfogható hordozó anyagon van és a számítógép meghajtójába téve használható, például</a:t>
            </a:r>
          </a:p>
          <a:p>
            <a:r>
              <a:rPr lang="hu-HU" sz="2400" dirty="0" smtClean="0"/>
              <a:t>CD-ROM</a:t>
            </a:r>
          </a:p>
          <a:p>
            <a:r>
              <a:rPr lang="hu-HU" sz="2400" dirty="0" smtClean="0"/>
              <a:t>DVD-ROM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227635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345751" y="2323053"/>
            <a:ext cx="98462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hu-HU" altLang="hu-HU" sz="4800" dirty="0" smtClean="0">
                <a:solidFill>
                  <a:schemeClr val="tx1"/>
                </a:solidFill>
              </a:rPr>
              <a:t>A közvetlen </a:t>
            </a:r>
            <a:r>
              <a:rPr lang="hu-HU" altLang="hu-HU" sz="4800" dirty="0">
                <a:solidFill>
                  <a:schemeClr val="tx1"/>
                </a:solidFill>
              </a:rPr>
              <a:t>elérésű </a:t>
            </a:r>
            <a:r>
              <a:rPr lang="hu-HU" altLang="hu-HU" sz="4800" dirty="0" smtClean="0">
                <a:solidFill>
                  <a:schemeClr val="tx1"/>
                </a:solidFill>
              </a:rPr>
              <a:t>elektronikus dokumentum</a:t>
            </a:r>
            <a:endParaRPr lang="hu-HU" altLang="hu-HU" sz="2800" dirty="0">
              <a:solidFill>
                <a:schemeClr val="tx1"/>
              </a:solidFill>
            </a:endParaRP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5519738" y="5949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hu-HU" altLang="hu-HU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68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0" y="341786"/>
            <a:ext cx="8912225" cy="1281112"/>
          </a:xfrm>
        </p:spPr>
        <p:txBody>
          <a:bodyPr>
            <a:normAutofit/>
          </a:bodyPr>
          <a:lstStyle/>
          <a:p>
            <a:r>
              <a:rPr lang="hu-HU" altLang="hu-HU" sz="4000" dirty="0" smtClean="0"/>
              <a:t>Forráshelyek</a:t>
            </a:r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2279650" y="1416050"/>
            <a:ext cx="7777163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Belső forráshely </a:t>
            </a:r>
            <a:endParaRPr lang="hu-HU" altLang="hu-HU" sz="32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	a címképernyő,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	a főmenü,</a:t>
            </a:r>
            <a:endParaRPr lang="hu-HU" altLang="hu-HU" sz="32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	</a:t>
            </a: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a fájlnevek listája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Külső forrás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	a fizikai hordozóra rögzített címke, vagy 	külső felirat,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	az elektronikus dokumentum tárolója,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	az elektronikus dokumentumhoz tartozó 	dokumentáció vagy egyéb melléklet </a:t>
            </a:r>
          </a:p>
        </p:txBody>
      </p:sp>
    </p:spTree>
    <p:extLst>
      <p:ext uri="{BB962C8B-B14F-4D97-AF65-F5344CB8AC3E}">
        <p14:creationId xmlns:p14="http://schemas.microsoft.com/office/powerpoint/2010/main" val="3741994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1682244" y="336549"/>
            <a:ext cx="8229600" cy="1143001"/>
          </a:xfrm>
        </p:spPr>
        <p:txBody>
          <a:bodyPr>
            <a:normAutofit/>
          </a:bodyPr>
          <a:lstStyle/>
          <a:p>
            <a:r>
              <a:rPr lang="hu-HU" altLang="hu-HU" sz="4000" dirty="0" smtClean="0"/>
              <a:t>Belső forrás</a:t>
            </a:r>
          </a:p>
        </p:txBody>
      </p:sp>
      <p:pic>
        <p:nvPicPr>
          <p:cNvPr id="23555" name="Tartalom helye 3" descr="33_K0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67981" y="908050"/>
            <a:ext cx="7308850" cy="5949950"/>
          </a:xfrm>
        </p:spPr>
      </p:pic>
    </p:spTree>
    <p:extLst>
      <p:ext uri="{BB962C8B-B14F-4D97-AF65-F5344CB8AC3E}">
        <p14:creationId xmlns:p14="http://schemas.microsoft.com/office/powerpoint/2010/main" val="1170399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ím 1"/>
          <p:cNvSpPr>
            <a:spLocks noGrp="1"/>
          </p:cNvSpPr>
          <p:nvPr>
            <p:ph type="title"/>
          </p:nvPr>
        </p:nvSpPr>
        <p:spPr>
          <a:xfrm>
            <a:off x="1701934" y="383026"/>
            <a:ext cx="8229600" cy="1143000"/>
          </a:xfrm>
        </p:spPr>
        <p:txBody>
          <a:bodyPr>
            <a:normAutofit/>
          </a:bodyPr>
          <a:lstStyle/>
          <a:p>
            <a:r>
              <a:rPr lang="hu-HU" altLang="hu-HU" sz="4000" dirty="0" smtClean="0"/>
              <a:t>Belső forrás</a:t>
            </a:r>
          </a:p>
        </p:txBody>
      </p:sp>
      <p:pic>
        <p:nvPicPr>
          <p:cNvPr id="24579" name="Tartalom helye 3" descr="33_K0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5739" y="631825"/>
            <a:ext cx="6697663" cy="6226175"/>
          </a:xfrm>
        </p:spPr>
      </p:pic>
    </p:spTree>
    <p:extLst>
      <p:ext uri="{BB962C8B-B14F-4D97-AF65-F5344CB8AC3E}">
        <p14:creationId xmlns:p14="http://schemas.microsoft.com/office/powerpoint/2010/main" val="3251089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ím 1"/>
          <p:cNvSpPr>
            <a:spLocks noGrp="1"/>
          </p:cNvSpPr>
          <p:nvPr>
            <p:ph type="title"/>
          </p:nvPr>
        </p:nvSpPr>
        <p:spPr>
          <a:xfrm>
            <a:off x="1734463" y="373299"/>
            <a:ext cx="8229600" cy="1143000"/>
          </a:xfrm>
        </p:spPr>
        <p:txBody>
          <a:bodyPr/>
          <a:lstStyle/>
          <a:p>
            <a:r>
              <a:rPr lang="hu-HU" altLang="hu-HU" dirty="0" smtClean="0"/>
              <a:t>Külső forrás</a:t>
            </a:r>
          </a:p>
        </p:txBody>
      </p:sp>
      <p:pic>
        <p:nvPicPr>
          <p:cNvPr id="25603" name="Tartalom helye 3" descr="33_K0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65031" y="682625"/>
            <a:ext cx="7585075" cy="6175375"/>
          </a:xfrm>
        </p:spPr>
      </p:pic>
    </p:spTree>
    <p:extLst>
      <p:ext uri="{BB962C8B-B14F-4D97-AF65-F5344CB8AC3E}">
        <p14:creationId xmlns:p14="http://schemas.microsoft.com/office/powerpoint/2010/main" val="2615152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497428"/>
            <a:ext cx="8912225" cy="1281112"/>
          </a:xfrm>
        </p:spPr>
        <p:txBody>
          <a:bodyPr>
            <a:normAutofit/>
          </a:bodyPr>
          <a:lstStyle/>
          <a:p>
            <a:r>
              <a:rPr lang="hu-HU" altLang="hu-HU" sz="4000" dirty="0" smtClean="0"/>
              <a:t>Adatcsoportok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3149904" y="1390076"/>
            <a:ext cx="8207375" cy="503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Cím- és szerzőségi közlés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Kiadás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A dokumentum speciális típusának adatai (a fájl típusa és terjedelme)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Megjelenés és terjesztés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Fizikai jellemzők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Sorozat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Megjegyzések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A hozzáférés adatai</a:t>
            </a:r>
          </a:p>
        </p:txBody>
      </p:sp>
    </p:spTree>
    <p:extLst>
      <p:ext uri="{BB962C8B-B14F-4D97-AF65-F5344CB8AC3E}">
        <p14:creationId xmlns:p14="http://schemas.microsoft.com/office/powerpoint/2010/main" val="2613908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title"/>
          </p:nvPr>
        </p:nvSpPr>
        <p:spPr>
          <a:xfrm>
            <a:off x="2063750" y="368300"/>
            <a:ext cx="8912225" cy="1843087"/>
          </a:xfrm>
        </p:spPr>
        <p:txBody>
          <a:bodyPr>
            <a:normAutofit/>
          </a:bodyPr>
          <a:lstStyle/>
          <a:p>
            <a:r>
              <a:rPr lang="hu-HU" altLang="hu-HU" sz="4000" dirty="0" smtClean="0"/>
              <a:t>A dokumentum speciális </a:t>
            </a:r>
            <a:r>
              <a:rPr lang="hu-HU" altLang="hu-HU" sz="4000" dirty="0" smtClean="0"/>
              <a:t>adatai:</a:t>
            </a:r>
            <a:endParaRPr lang="hu-HU" altLang="hu-HU" sz="4000" dirty="0" smtClean="0"/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2063750" y="1844675"/>
            <a:ext cx="8135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hu-HU" altLang="hu-HU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2" name="Text Box 9"/>
          <p:cNvSpPr txBox="1">
            <a:spLocks noChangeArrowheads="1"/>
          </p:cNvSpPr>
          <p:nvPr/>
        </p:nvSpPr>
        <p:spPr bwMode="auto">
          <a:xfrm>
            <a:off x="3371850" y="2921000"/>
            <a:ext cx="882015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. – Interaktív multimédia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. – Szöveg (5 fájl) és kereső program (1 fájl)</a:t>
            </a:r>
            <a:endParaRPr lang="hu-HU" altLang="hu-HU" sz="3600" i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. – Adatok (l fájl: 1.2 GB) és programok (1 fájl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    : 2520 utasítás)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. – Ábrázolások (800 rekord : 131.550 bájt)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. – Rendszerprogram (1fájl : 997 utasítás)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. – Szöveg (2 fájl : 327 kB)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1847850" y="1268413"/>
            <a:ext cx="86407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hu-HU" sz="2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hu-HU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dokumentumtípus </a:t>
            </a:r>
            <a:r>
              <a:rPr lang="hu-HU" sz="2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megnevezése és </a:t>
            </a:r>
            <a:endParaRPr lang="hu-HU" sz="28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hu-HU" sz="2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z </a:t>
            </a:r>
            <a:r>
              <a:rPr lang="hu-HU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adatok mennyisége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2063750" y="2394604"/>
            <a:ext cx="3675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/>
              <a:t>Például: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34134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ím 1"/>
          <p:cNvSpPr>
            <a:spLocks noGrp="1"/>
          </p:cNvSpPr>
          <p:nvPr>
            <p:ph type="title"/>
          </p:nvPr>
        </p:nvSpPr>
        <p:spPr>
          <a:xfrm>
            <a:off x="1774825" y="604433"/>
            <a:ext cx="8912225" cy="1281112"/>
          </a:xfrm>
        </p:spPr>
        <p:txBody>
          <a:bodyPr>
            <a:normAutofit fontScale="90000"/>
          </a:bodyPr>
          <a:lstStyle/>
          <a:p>
            <a:r>
              <a:rPr lang="hu-HU" altLang="hu-HU" sz="4000" dirty="0" smtClean="0"/>
              <a:t>Az általános </a:t>
            </a:r>
            <a:r>
              <a:rPr lang="hu-HU" altLang="hu-HU" sz="4000" dirty="0" smtClean="0"/>
              <a:t>és </a:t>
            </a:r>
            <a:r>
              <a:rPr lang="hu-HU" altLang="hu-HU" sz="4000" dirty="0" smtClean="0"/>
              <a:t>a speciális jellemzők közti különbség</a:t>
            </a:r>
            <a:endParaRPr lang="hu-HU" altLang="hu-HU" sz="4000" dirty="0" smtClean="0"/>
          </a:p>
        </p:txBody>
      </p:sp>
      <p:pic>
        <p:nvPicPr>
          <p:cNvPr id="28675" name="Picture 2" descr="J:\Edok\Képek\33_K6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4825" y="2565400"/>
            <a:ext cx="8620125" cy="2011363"/>
          </a:xfrm>
          <a:noFill/>
        </p:spPr>
      </p:pic>
    </p:spTree>
    <p:extLst>
      <p:ext uri="{BB962C8B-B14F-4D97-AF65-F5344CB8AC3E}">
        <p14:creationId xmlns:p14="http://schemas.microsoft.com/office/powerpoint/2010/main" val="169872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09056" y="661614"/>
            <a:ext cx="9895114" cy="1066800"/>
          </a:xfrm>
        </p:spPr>
        <p:txBody>
          <a:bodyPr/>
          <a:lstStyle/>
          <a:p>
            <a:r>
              <a:rPr lang="hu-HU" dirty="0" smtClean="0"/>
              <a:t>Értelmezési 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09056" y="1988840"/>
            <a:ext cx="9873343" cy="4325112"/>
          </a:xfrm>
        </p:spPr>
        <p:txBody>
          <a:bodyPr>
            <a:noAutofit/>
          </a:bodyPr>
          <a:lstStyle/>
          <a:p>
            <a:r>
              <a:rPr lang="hu-HU" sz="2400" dirty="0" smtClean="0"/>
              <a:t>Elektronikus </a:t>
            </a:r>
            <a:r>
              <a:rPr lang="hu-HU" sz="2400" i="1" dirty="0" smtClean="0"/>
              <a:t>dokumentum</a:t>
            </a:r>
          </a:p>
          <a:p>
            <a:pPr marL="657225" lvl="1" indent="-25400">
              <a:buNone/>
            </a:pPr>
            <a:r>
              <a:rPr lang="hu-HU" sz="2400" dirty="0" smtClean="0"/>
              <a:t>van kézzel fogható információhordozó anyag (pl. DVD-ROM)</a:t>
            </a:r>
          </a:p>
          <a:p>
            <a:pPr marL="358775" lvl="1" indent="-358775"/>
            <a:r>
              <a:rPr lang="hu-HU" sz="2400" dirty="0" smtClean="0">
                <a:solidFill>
                  <a:schemeClr val="tx1"/>
                </a:solidFill>
              </a:rPr>
              <a:t>Elektronikus </a:t>
            </a:r>
            <a:r>
              <a:rPr lang="hu-HU" sz="2400" i="1" dirty="0" smtClean="0">
                <a:solidFill>
                  <a:schemeClr val="tx1"/>
                </a:solidFill>
              </a:rPr>
              <a:t>bibliográfiai forrás</a:t>
            </a:r>
          </a:p>
          <a:p>
            <a:pPr marL="711200" lvl="2" indent="7938">
              <a:buNone/>
            </a:pPr>
            <a:r>
              <a:rPr lang="hu-HU" sz="2400" dirty="0" smtClean="0">
                <a:solidFill>
                  <a:schemeClr val="tx1"/>
                </a:solidFill>
              </a:rPr>
              <a:t>nincs kézzel fogható hordozó anyag (neten megjelenő források), bizonytalan a példány fogalma</a:t>
            </a:r>
          </a:p>
          <a:p>
            <a:pPr marL="177800" lvl="2" indent="7938">
              <a:buNone/>
            </a:pPr>
            <a:endParaRPr lang="hu-HU" sz="2400" dirty="0" smtClean="0">
              <a:solidFill>
                <a:schemeClr val="tx1"/>
              </a:solidFill>
            </a:endParaRPr>
          </a:p>
          <a:p>
            <a:pPr marL="177800" lvl="2" indent="7938">
              <a:buNone/>
            </a:pPr>
            <a:r>
              <a:rPr lang="hu-HU" sz="2400" dirty="0" smtClean="0">
                <a:solidFill>
                  <a:schemeClr val="tx1"/>
                </a:solidFill>
              </a:rPr>
              <a:t>Kérdés: ezek után mi lesz a leírás tárgyának általános megnevezése a főcím után, illetve a 245-ös mező „h” </a:t>
            </a:r>
            <a:r>
              <a:rPr lang="hu-HU" sz="2400" dirty="0" err="1" smtClean="0">
                <a:solidFill>
                  <a:schemeClr val="tx1"/>
                </a:solidFill>
              </a:rPr>
              <a:t>almezőjében</a:t>
            </a:r>
            <a:r>
              <a:rPr lang="hu-HU" sz="2400" dirty="0" smtClean="0">
                <a:solidFill>
                  <a:schemeClr val="tx1"/>
                </a:solidFill>
              </a:rPr>
              <a:t>? A KSZ/2 szerint „elektronikus </a:t>
            </a:r>
            <a:r>
              <a:rPr lang="hu-HU" sz="2400" dirty="0" err="1" smtClean="0">
                <a:solidFill>
                  <a:schemeClr val="tx1"/>
                </a:solidFill>
              </a:rPr>
              <a:t>dok</a:t>
            </a:r>
            <a:r>
              <a:rPr lang="hu-HU" sz="2400" dirty="0" smtClean="0">
                <a:solidFill>
                  <a:schemeClr val="tx1"/>
                </a:solidFill>
              </a:rPr>
              <a:t>.” Lehetne más is?</a:t>
            </a:r>
            <a:endParaRPr lang="hu-H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277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0" y="497428"/>
            <a:ext cx="8912225" cy="1281112"/>
          </a:xfrm>
        </p:spPr>
        <p:txBody>
          <a:bodyPr>
            <a:normAutofit/>
          </a:bodyPr>
          <a:lstStyle/>
          <a:p>
            <a:r>
              <a:rPr lang="hu-HU" altLang="hu-HU" sz="4000" dirty="0" smtClean="0"/>
              <a:t>A támogatók leírása</a:t>
            </a:r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1847850" y="2106883"/>
            <a:ext cx="8208963" cy="3046988"/>
          </a:xfrm>
          <a:prstGeom prst="rect">
            <a:avLst/>
          </a:prstGeom>
          <a:solidFill>
            <a:srgbClr val="F6F8EE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    </a:t>
            </a:r>
            <a:r>
              <a:rPr lang="hu-HU" altLang="hu-HU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Képes krónika multimédia</a:t>
            </a: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 [elektronikus </a:t>
            </a:r>
            <a:r>
              <a:rPr lang="hu-HU" altLang="hu-HU" sz="32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dok</a:t>
            </a: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.] = The </a:t>
            </a:r>
            <a:r>
              <a:rPr lang="hu-HU" altLang="hu-HU" sz="32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Hungarian</a:t>
            </a: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hu-HU" altLang="hu-HU" sz="32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illuminated</a:t>
            </a: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hu-HU" altLang="hu-HU" sz="32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chronicle</a:t>
            </a: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 = Die </a:t>
            </a:r>
            <a:r>
              <a:rPr lang="hu-HU" altLang="hu-HU" sz="32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Bilder-chronik</a:t>
            </a: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 / az Országos Széchényi Könyvtár védnökségével a </a:t>
            </a:r>
            <a:r>
              <a:rPr lang="hu-HU" altLang="hu-HU" sz="32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Cyberstone</a:t>
            </a: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 kiadásában a Honfoglalás 1100. </a:t>
            </a:r>
            <a:r>
              <a:rPr lang="hu-HU" altLang="hu-HU" sz="32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évfor-dulója</a:t>
            </a: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 Emlékbizottság támogatásával készült</a:t>
            </a:r>
          </a:p>
        </p:txBody>
      </p:sp>
    </p:spTree>
    <p:extLst>
      <p:ext uri="{BB962C8B-B14F-4D97-AF65-F5344CB8AC3E}">
        <p14:creationId xmlns:p14="http://schemas.microsoft.com/office/powerpoint/2010/main" val="251407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545" y="565522"/>
            <a:ext cx="8912225" cy="1281112"/>
          </a:xfrm>
        </p:spPr>
        <p:txBody>
          <a:bodyPr>
            <a:normAutofit/>
          </a:bodyPr>
          <a:lstStyle/>
          <a:p>
            <a:r>
              <a:rPr lang="hu-HU" altLang="hu-HU" sz="4000" dirty="0" smtClean="0"/>
              <a:t>A </a:t>
            </a:r>
            <a:r>
              <a:rPr lang="hu-HU" altLang="hu-HU" sz="4000" dirty="0" smtClean="0"/>
              <a:t>kötelező megjegyzések</a:t>
            </a:r>
            <a:endParaRPr lang="hu-HU" altLang="hu-HU" sz="4000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89213" y="2133600"/>
            <a:ext cx="8915400" cy="3778250"/>
          </a:xfrm>
        </p:spPr>
        <p:txBody>
          <a:bodyPr>
            <a:normAutofit/>
          </a:bodyPr>
          <a:lstStyle/>
          <a:p>
            <a:r>
              <a:rPr lang="hu-HU" altLang="hu-HU" sz="2800" dirty="0" smtClean="0"/>
              <a:t>a </a:t>
            </a:r>
            <a:r>
              <a:rPr lang="hu-HU" altLang="hu-HU" sz="2800" dirty="0" smtClean="0"/>
              <a:t>főcím forrásának </a:t>
            </a:r>
            <a:r>
              <a:rPr lang="hu-HU" altLang="hu-HU" sz="2800" dirty="0" smtClean="0"/>
              <a:t>megnevezése,</a:t>
            </a:r>
            <a:endParaRPr lang="hu-HU" altLang="hu-HU" sz="2800" dirty="0" smtClean="0"/>
          </a:p>
          <a:p>
            <a:r>
              <a:rPr lang="hu-HU" altLang="hu-HU" sz="2800" dirty="0" smtClean="0"/>
              <a:t>a működési </a:t>
            </a:r>
            <a:r>
              <a:rPr lang="hu-HU" altLang="hu-HU" sz="2800" dirty="0" smtClean="0"/>
              <a:t>követelmények,</a:t>
            </a:r>
            <a:endParaRPr lang="hu-HU" altLang="hu-HU" sz="2800" dirty="0" smtClean="0"/>
          </a:p>
          <a:p>
            <a:r>
              <a:rPr lang="hu-HU" altLang="hu-HU" sz="2800" dirty="0" smtClean="0"/>
              <a:t>a távoli hozzáférésű dokumentumoknál az elérési </a:t>
            </a:r>
            <a:r>
              <a:rPr lang="hu-HU" altLang="hu-HU" sz="2800" dirty="0" smtClean="0"/>
              <a:t>cím </a:t>
            </a:r>
            <a:r>
              <a:rPr lang="hu-HU" altLang="hu-HU" sz="2800" dirty="0" smtClean="0"/>
              <a:t>(a hozzáférés módját).</a:t>
            </a:r>
          </a:p>
        </p:txBody>
      </p:sp>
    </p:spTree>
    <p:extLst>
      <p:ext uri="{BB962C8B-B14F-4D97-AF65-F5344CB8AC3E}">
        <p14:creationId xmlns:p14="http://schemas.microsoft.com/office/powerpoint/2010/main" val="73510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ím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>
            <a:normAutofit fontScale="90000"/>
          </a:bodyPr>
          <a:lstStyle/>
          <a:p>
            <a:r>
              <a:rPr lang="hu-HU" altLang="hu-HU" sz="4000" dirty="0" smtClean="0"/>
              <a:t>Példák </a:t>
            </a:r>
            <a:br>
              <a:rPr lang="hu-HU" altLang="hu-HU" sz="4000" dirty="0" smtClean="0"/>
            </a:br>
            <a:endParaRPr lang="hu-HU" altLang="hu-HU" sz="4000" dirty="0" smtClean="0"/>
          </a:p>
        </p:txBody>
      </p:sp>
      <p:sp>
        <p:nvSpPr>
          <p:cNvPr id="37891" name="Tartalom helye 2"/>
          <p:cNvSpPr>
            <a:spLocks noGrp="1"/>
          </p:cNvSpPr>
          <p:nvPr>
            <p:ph idx="1"/>
          </p:nvPr>
        </p:nvSpPr>
        <p:spPr>
          <a:xfrm>
            <a:off x="2589213" y="2133600"/>
            <a:ext cx="8915400" cy="3778250"/>
          </a:xfrm>
        </p:spPr>
        <p:txBody>
          <a:bodyPr/>
          <a:lstStyle/>
          <a:p>
            <a:pPr marL="0" indent="0" algn="ctr">
              <a:buFont typeface="Wingdings 3" panose="05040102010807070707" pitchFamily="18" charset="2"/>
              <a:buNone/>
            </a:pPr>
            <a:endParaRPr lang="hu-HU" altLang="hu-HU" dirty="0" smtClean="0"/>
          </a:p>
          <a:p>
            <a:pPr marL="0" indent="0">
              <a:buNone/>
            </a:pPr>
            <a:r>
              <a:rPr lang="hu-HU" altLang="hu-HU" sz="2800" dirty="0"/>
              <a:t>Forráshelyek figyelembevételi sorrendje:</a:t>
            </a:r>
          </a:p>
          <a:p>
            <a:pPr marL="0" indent="0" algn="r">
              <a:buFont typeface="Wingdings 3" panose="05040102010807070707" pitchFamily="18" charset="2"/>
              <a:buNone/>
            </a:pPr>
            <a:r>
              <a:rPr lang="hu-HU" altLang="hu-HU" sz="2800" dirty="0"/>
              <a:t>b</a:t>
            </a:r>
            <a:r>
              <a:rPr lang="hu-HU" altLang="hu-HU" sz="2800" dirty="0" smtClean="0"/>
              <a:t>elsőtől </a:t>
            </a:r>
            <a:r>
              <a:rPr lang="hu-HU" altLang="hu-HU" sz="2800" dirty="0" smtClean="0"/>
              <a:t>a külső felé halad</a:t>
            </a:r>
          </a:p>
        </p:txBody>
      </p:sp>
    </p:spTree>
    <p:extLst>
      <p:ext uri="{BB962C8B-B14F-4D97-AF65-F5344CB8AC3E}">
        <p14:creationId xmlns:p14="http://schemas.microsoft.com/office/powerpoint/2010/main" val="336828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1703388" y="976313"/>
            <a:ext cx="8713787" cy="497363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    Révai nagy </a:t>
            </a:r>
            <a:r>
              <a:rPr lang="hu-HU" altLang="hu-HU" sz="36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lexikona</a:t>
            </a: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[elektronikus </a:t>
            </a:r>
            <a:r>
              <a:rPr lang="hu-HU" altLang="hu-HU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dok</a:t>
            </a: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]. – Frissített változat. – Szöveg és képek. – Budapest : </a:t>
            </a:r>
            <a:r>
              <a:rPr lang="hu-HU" altLang="hu-HU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Cyberstone</a:t>
            </a: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hu-HU" altLang="hu-HU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cop</a:t>
            </a: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. 1996. – 4 CD-ROM ; 12 cm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Főcím a 4., indító lemez címképernyőjéről. – Működési követelmények: 486 DX2 66 </a:t>
            </a:r>
            <a:r>
              <a:rPr lang="hu-HU" altLang="hu-HU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Mhz</a:t>
            </a:r>
            <a:r>
              <a:rPr lang="hu-HU" altLang="hu-H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; 4 MB RAM ; 30MB HDD ; 2x CD-ROM ; 512 </a:t>
            </a:r>
            <a:r>
              <a:rPr lang="hu-HU" altLang="hu-HU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Kb</a:t>
            </a:r>
            <a:r>
              <a:rPr lang="hu-HU" altLang="hu-H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; VGA kártya ; egér ; DOS vagy Windows. – Eredeti nyomtatott kiadása: Budapest : Révai, 1911-1935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Papírtokban : ár nélkül. </a:t>
            </a:r>
          </a:p>
        </p:txBody>
      </p:sp>
      <p:sp>
        <p:nvSpPr>
          <p:cNvPr id="30723" name="Line 6"/>
          <p:cNvSpPr>
            <a:spLocks noChangeShapeType="1"/>
          </p:cNvSpPr>
          <p:nvPr/>
        </p:nvSpPr>
        <p:spPr bwMode="auto">
          <a:xfrm>
            <a:off x="2351088" y="1557338"/>
            <a:ext cx="3889375" cy="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15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46" name="Text Box 5"/>
          <p:cNvSpPr txBox="1">
            <a:spLocks noChangeArrowheads="1"/>
          </p:cNvSpPr>
          <p:nvPr/>
        </p:nvSpPr>
        <p:spPr bwMode="auto">
          <a:xfrm>
            <a:off x="1847850" y="1509713"/>
            <a:ext cx="8496300" cy="3751262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600" b="1">
                <a:solidFill>
                  <a:schemeClr val="tx1"/>
                </a:solidFill>
                <a:latin typeface="Times New Roman" panose="02020603050405020304" pitchFamily="18" charset="0"/>
              </a:rPr>
              <a:t>    Hatályos magyar törvény- és jogsza-bálygyűjtemény</a:t>
            </a:r>
            <a:r>
              <a:rPr lang="hu-HU" altLang="hu-HU" sz="3600">
                <a:solidFill>
                  <a:schemeClr val="tx1"/>
                </a:solidFill>
                <a:latin typeface="Times New Roman" panose="02020603050405020304" pitchFamily="18" charset="0"/>
              </a:rPr>
              <a:t> [elektronikus dok.]. – Szöveges adatbázis. – Budapest : Argenta, cop. 1994. – 1 floppy ; 14 cm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>
                <a:solidFill>
                  <a:schemeClr val="tx1"/>
                </a:solidFill>
                <a:latin typeface="Times New Roman" panose="02020603050405020304" pitchFamily="18" charset="0"/>
              </a:rPr>
              <a:t>Főcím a címképernyőről. – Működési követelmények: 386 SX CPU ; 5.25" floppy meghajtó ; MS-DOS</a:t>
            </a:r>
          </a:p>
        </p:txBody>
      </p:sp>
    </p:spTree>
    <p:extLst>
      <p:ext uri="{BB962C8B-B14F-4D97-AF65-F5344CB8AC3E}">
        <p14:creationId xmlns:p14="http://schemas.microsoft.com/office/powerpoint/2010/main" val="130928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1774825" y="333375"/>
            <a:ext cx="8640763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>
                <a:solidFill>
                  <a:schemeClr val="tx1"/>
                </a:solidFill>
                <a:latin typeface="Times New Roman" panose="02020603050405020304" pitchFamily="18" charset="0"/>
              </a:rPr>
              <a:t>   </a:t>
            </a:r>
            <a:r>
              <a:rPr lang="hu-HU" altLang="hu-HU" sz="3300" b="1">
                <a:solidFill>
                  <a:schemeClr val="tx1"/>
                </a:solidFill>
                <a:latin typeface="Times New Roman" panose="02020603050405020304" pitchFamily="18" charset="0"/>
              </a:rPr>
              <a:t>Emlősállatok</a:t>
            </a:r>
            <a:r>
              <a:rPr lang="hu-HU" altLang="hu-HU" sz="3300">
                <a:solidFill>
                  <a:schemeClr val="tx1"/>
                </a:solidFill>
                <a:latin typeface="Times New Roman" panose="02020603050405020304" pitchFamily="18" charset="0"/>
              </a:rPr>
              <a:t> [elektronikus dok.] = Mammals / írta Ujhelyi Péter ; fordította Merkl Ottó ; hangfelvétel Ország Mihály ; ... zene Mátrai Zsolt. – Interaktív multimédia. – Budapest : Kossuth, cop. 1998. – 1 CD-ROM ; 12 cm. – (Magyarország flórája és faunája)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2800">
                <a:solidFill>
                  <a:schemeClr val="tx1"/>
                </a:solidFill>
                <a:latin typeface="Times New Roman" panose="02020603050405020304" pitchFamily="18" charset="0"/>
              </a:rPr>
              <a:t>Főcím a címképernyőről. – Működési követelmények: minimális 486 DX4; 8 MB RAM; 65000 (high-color) színbeállítás; 4x CD-ROM; 16 bites hangkártya; egér; Windows 3.x., ajánlott Pentium; 16 MB RAM; 16,7 millió (true-color) színbeállítás; 8x CD-ROM; Windows 95</a:t>
            </a:r>
            <a:endParaRPr lang="hu-HU" altLang="hu-HU" sz="2800" i="1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 i="1">
                <a:solidFill>
                  <a:schemeClr val="tx1"/>
                </a:solidFill>
                <a:latin typeface="Times New Roman" panose="02020603050405020304" pitchFamily="18" charset="0"/>
              </a:rPr>
              <a:t>ISBN 963-09-4404-3</a:t>
            </a:r>
            <a:r>
              <a:rPr lang="hu-HU" altLang="hu-HU" sz="3200">
                <a:solidFill>
                  <a:schemeClr val="tx1"/>
                </a:solidFill>
                <a:latin typeface="Times New Roman" panose="02020603050405020304" pitchFamily="18" charset="0"/>
              </a:rPr>
              <a:t>      papírtokban : 4990,-Ft</a:t>
            </a:r>
          </a:p>
        </p:txBody>
      </p:sp>
    </p:spTree>
    <p:extLst>
      <p:ext uri="{BB962C8B-B14F-4D97-AF65-F5344CB8AC3E}">
        <p14:creationId xmlns:p14="http://schemas.microsoft.com/office/powerpoint/2010/main" val="44368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4"/>
          <p:cNvSpPr txBox="1">
            <a:spLocks noChangeArrowheads="1"/>
          </p:cNvSpPr>
          <p:nvPr/>
        </p:nvSpPr>
        <p:spPr bwMode="auto">
          <a:xfrm>
            <a:off x="1703388" y="260350"/>
            <a:ext cx="856932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    Budapest</a:t>
            </a: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 [elektronikus </a:t>
            </a:r>
            <a:r>
              <a:rPr lang="hu-HU" altLang="hu-HU" sz="32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dok</a:t>
            </a: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.]. – Interaktív multimédia. – Érd: NET-NET Informatikai és Multimédia Kft., 1998. – 2 db ; 12 cm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   </a:t>
            </a:r>
            <a:r>
              <a:rPr lang="hu-HU" altLang="hu-H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Főcím a címképernyőről. – Működési követelmények: 100 </a:t>
            </a:r>
            <a:r>
              <a:rPr lang="hu-HU" altLang="hu-HU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Mhz</a:t>
            </a:r>
            <a:r>
              <a:rPr lang="hu-HU" altLang="hu-H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Pentium CPU; 16 MB RAM; video CD szoftveres lejátszó vagy hardvertámogatás; hangkártya; </a:t>
            </a:r>
            <a:r>
              <a:rPr lang="hu-HU" altLang="hu-HU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true</a:t>
            </a:r>
            <a:r>
              <a:rPr lang="hu-HU" altLang="hu-H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hu-HU" altLang="hu-HU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color</a:t>
            </a:r>
            <a:r>
              <a:rPr lang="hu-HU" altLang="hu-H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VGA kártya; 8x CD-ROM; egér; Win95. – Papírtokban	: ár nélkül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    1. – 1 CD-ROM. – Magyar, francia, angol és német nyelven.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    [2.], Budapesti </a:t>
            </a:r>
            <a:r>
              <a:rPr lang="hu-HU" altLang="hu-HU" sz="32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anzix</a:t>
            </a:r>
            <a:r>
              <a:rPr lang="hu-HU" altLang="hu-HU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. – 1 videó CD</a:t>
            </a:r>
          </a:p>
        </p:txBody>
      </p:sp>
    </p:spTree>
    <p:extLst>
      <p:ext uri="{BB962C8B-B14F-4D97-AF65-F5344CB8AC3E}">
        <p14:creationId xmlns:p14="http://schemas.microsoft.com/office/powerpoint/2010/main" val="153053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4"/>
          <p:cNvSpPr txBox="1">
            <a:spLocks noChangeArrowheads="1"/>
          </p:cNvSpPr>
          <p:nvPr/>
        </p:nvSpPr>
        <p:spPr bwMode="auto">
          <a:xfrm>
            <a:off x="3143250" y="2133600"/>
            <a:ext cx="28813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hu-HU" altLang="hu-HU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19" name="Text Box 6"/>
          <p:cNvSpPr txBox="1">
            <a:spLocks noChangeArrowheads="1"/>
          </p:cNvSpPr>
          <p:nvPr/>
        </p:nvSpPr>
        <p:spPr bwMode="auto">
          <a:xfrm>
            <a:off x="2135188" y="1773238"/>
            <a:ext cx="2952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hu-HU" altLang="hu-HU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4820" name="Picture 7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6413" y="115888"/>
            <a:ext cx="5327650" cy="5167312"/>
          </a:xfrm>
          <a:noFill/>
        </p:spPr>
      </p:pic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1631950" y="5303838"/>
            <a:ext cx="878681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3200">
                <a:solidFill>
                  <a:schemeClr val="tx1"/>
                </a:solidFill>
                <a:latin typeface="Times New Roman" panose="02020603050405020304" pitchFamily="18" charset="0"/>
              </a:rPr>
              <a:t>     Magyar nemzeti bibliográfia. Könyvek [elektronikus dok] ; Magyar nemzeti bibliográfia. Periodikumok</a:t>
            </a:r>
          </a:p>
        </p:txBody>
      </p:sp>
      <p:sp>
        <p:nvSpPr>
          <p:cNvPr id="348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48664" y="284366"/>
            <a:ext cx="4306110" cy="1143000"/>
          </a:xfrm>
        </p:spPr>
        <p:txBody>
          <a:bodyPr>
            <a:noAutofit/>
          </a:bodyPr>
          <a:lstStyle/>
          <a:p>
            <a:r>
              <a:rPr lang="hu-HU" altLang="hu-HU" sz="4000" dirty="0" smtClean="0">
                <a:solidFill>
                  <a:schemeClr val="tx1"/>
                </a:solidFill>
              </a:rPr>
              <a:t>Az</a:t>
            </a:r>
            <a:r>
              <a:rPr lang="hu-HU" altLang="hu-HU" sz="4000" dirty="0" smtClean="0"/>
              <a:t> </a:t>
            </a:r>
            <a:r>
              <a:rPr lang="hu-HU" altLang="hu-HU" sz="4000" dirty="0" smtClean="0">
                <a:solidFill>
                  <a:schemeClr val="tx1"/>
                </a:solidFill>
              </a:rPr>
              <a:t>összetett cím</a:t>
            </a:r>
          </a:p>
        </p:txBody>
      </p:sp>
    </p:spTree>
    <p:extLst>
      <p:ext uri="{BB962C8B-B14F-4D97-AF65-F5344CB8AC3E}">
        <p14:creationId xmlns:p14="http://schemas.microsoft.com/office/powerpoint/2010/main" val="29144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endParaRPr lang="hu-HU" altLang="hu-HU" smtClean="0"/>
          </a:p>
        </p:txBody>
      </p:sp>
      <p:pic>
        <p:nvPicPr>
          <p:cNvPr id="38915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2313" y="260350"/>
            <a:ext cx="8229600" cy="6365875"/>
          </a:xfrm>
        </p:spPr>
      </p:pic>
    </p:spTree>
    <p:extLst>
      <p:ext uri="{BB962C8B-B14F-4D97-AF65-F5344CB8AC3E}">
        <p14:creationId xmlns:p14="http://schemas.microsoft.com/office/powerpoint/2010/main" val="327790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endParaRPr lang="hu-HU" altLang="hu-HU" smtClean="0"/>
          </a:p>
        </p:txBody>
      </p:sp>
      <p:pic>
        <p:nvPicPr>
          <p:cNvPr id="39939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333375"/>
            <a:ext cx="8229600" cy="6524625"/>
          </a:xfrm>
        </p:spPr>
      </p:pic>
    </p:spTree>
    <p:extLst>
      <p:ext uri="{BB962C8B-B14F-4D97-AF65-F5344CB8AC3E}">
        <p14:creationId xmlns:p14="http://schemas.microsoft.com/office/powerpoint/2010/main" val="3199935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endParaRPr lang="hu-HU" altLang="hu-HU" smtClean="0"/>
          </a:p>
        </p:txBody>
      </p:sp>
      <p:pic>
        <p:nvPicPr>
          <p:cNvPr id="40963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333375"/>
            <a:ext cx="8229600" cy="6524625"/>
          </a:xfrm>
        </p:spPr>
      </p:pic>
    </p:spTree>
    <p:extLst>
      <p:ext uri="{BB962C8B-B14F-4D97-AF65-F5344CB8AC3E}">
        <p14:creationId xmlns:p14="http://schemas.microsoft.com/office/powerpoint/2010/main" val="39584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endParaRPr lang="hu-HU" altLang="hu-HU" smtClean="0"/>
          </a:p>
        </p:txBody>
      </p:sp>
      <p:pic>
        <p:nvPicPr>
          <p:cNvPr id="46083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2313" y="333375"/>
            <a:ext cx="8229600" cy="6524625"/>
          </a:xfrm>
        </p:spPr>
      </p:pic>
    </p:spTree>
    <p:extLst>
      <p:ext uri="{BB962C8B-B14F-4D97-AF65-F5344CB8AC3E}">
        <p14:creationId xmlns:p14="http://schemas.microsoft.com/office/powerpoint/2010/main" val="386744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endParaRPr lang="hu-HU" altLang="hu-HU" smtClean="0"/>
          </a:p>
        </p:txBody>
      </p:sp>
      <p:pic>
        <p:nvPicPr>
          <p:cNvPr id="47107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333375"/>
            <a:ext cx="8229600" cy="6524625"/>
          </a:xfrm>
        </p:spPr>
      </p:pic>
    </p:spTree>
    <p:extLst>
      <p:ext uri="{BB962C8B-B14F-4D97-AF65-F5344CB8AC3E}">
        <p14:creationId xmlns:p14="http://schemas.microsoft.com/office/powerpoint/2010/main" val="171307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ím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endParaRPr lang="hu-HU" altLang="hu-HU" smtClean="0"/>
          </a:p>
        </p:txBody>
      </p:sp>
      <p:sp>
        <p:nvSpPr>
          <p:cNvPr id="41987" name="Tartalom helye 2"/>
          <p:cNvSpPr>
            <a:spLocks noGrp="1"/>
          </p:cNvSpPr>
          <p:nvPr>
            <p:ph idx="1"/>
          </p:nvPr>
        </p:nvSpPr>
        <p:spPr>
          <a:xfrm>
            <a:off x="2589213" y="2133600"/>
            <a:ext cx="8915400" cy="3778250"/>
          </a:xfrm>
        </p:spPr>
        <p:txBody>
          <a:bodyPr/>
          <a:lstStyle/>
          <a:p>
            <a:endParaRPr lang="hu-HU" altLang="hu-HU" smtClean="0"/>
          </a:p>
        </p:txBody>
      </p:sp>
      <p:pic>
        <p:nvPicPr>
          <p:cNvPr id="41988" name="Picture 3" descr="J:\Edok\Képek\33_K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10979150" cy="669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787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ím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endParaRPr lang="hu-HU" altLang="hu-HU" dirty="0" smtClean="0"/>
          </a:p>
        </p:txBody>
      </p:sp>
      <p:pic>
        <p:nvPicPr>
          <p:cNvPr id="45059" name="Picture 2" descr="J:\Edok\Képek\33_K5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0613" y="0"/>
            <a:ext cx="9144000" cy="6986588"/>
          </a:xfrm>
          <a:noFill/>
        </p:spPr>
      </p:pic>
      <p:sp>
        <p:nvSpPr>
          <p:cNvPr id="45060" name="Szövegdoboz 7"/>
          <p:cNvSpPr txBox="1">
            <a:spLocks noChangeArrowheads="1"/>
          </p:cNvSpPr>
          <p:nvPr/>
        </p:nvSpPr>
        <p:spPr bwMode="auto">
          <a:xfrm>
            <a:off x="6527800" y="1773238"/>
            <a:ext cx="39608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hu-HU" altLang="hu-HU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pic>
        <p:nvPicPr>
          <p:cNvPr id="45061" name="Picture 5" descr="J:\Edok\Képek\33_K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67966" y="1905000"/>
            <a:ext cx="5953125" cy="2352675"/>
          </a:xfrm>
          <a:prstGeom prst="rect">
            <a:avLst/>
          </a:prstGeom>
          <a:ln>
            <a:solidFill>
              <a:srgbClr val="FFC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864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endParaRPr lang="hu-HU" altLang="hu-HU" smtClean="0"/>
          </a:p>
        </p:txBody>
      </p:sp>
      <p:pic>
        <p:nvPicPr>
          <p:cNvPr id="48131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260350"/>
            <a:ext cx="8229600" cy="6597650"/>
          </a:xfrm>
        </p:spPr>
      </p:pic>
    </p:spTree>
    <p:extLst>
      <p:ext uri="{BB962C8B-B14F-4D97-AF65-F5344CB8AC3E}">
        <p14:creationId xmlns:p14="http://schemas.microsoft.com/office/powerpoint/2010/main" val="59505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endParaRPr lang="hu-HU" altLang="hu-HU" smtClean="0"/>
          </a:p>
        </p:txBody>
      </p:sp>
      <p:pic>
        <p:nvPicPr>
          <p:cNvPr id="49155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2313" y="333375"/>
            <a:ext cx="8229600" cy="6524625"/>
          </a:xfrm>
        </p:spPr>
      </p:pic>
    </p:spTree>
    <p:extLst>
      <p:ext uri="{BB962C8B-B14F-4D97-AF65-F5344CB8AC3E}">
        <p14:creationId xmlns:p14="http://schemas.microsoft.com/office/powerpoint/2010/main" val="276891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ím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endParaRPr lang="hu-HU" altLang="hu-HU" smtClean="0"/>
          </a:p>
        </p:txBody>
      </p:sp>
      <p:pic>
        <p:nvPicPr>
          <p:cNvPr id="50179" name="Picture 2" descr="J:\Edok\Képek\33_K5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986588"/>
          </a:xfrm>
          <a:noFill/>
        </p:spPr>
      </p:pic>
      <p:sp>
        <p:nvSpPr>
          <p:cNvPr id="50180" name="Szövegdoboz 7"/>
          <p:cNvSpPr txBox="1">
            <a:spLocks noChangeArrowheads="1"/>
          </p:cNvSpPr>
          <p:nvPr/>
        </p:nvSpPr>
        <p:spPr bwMode="auto">
          <a:xfrm>
            <a:off x="6527800" y="1773238"/>
            <a:ext cx="39608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hu-HU" altLang="hu-HU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pic>
        <p:nvPicPr>
          <p:cNvPr id="45061" name="Picture 5" descr="J:\Edok\Képek\33_K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2825" y="1773238"/>
            <a:ext cx="5953125" cy="2352675"/>
          </a:xfrm>
          <a:prstGeom prst="rect">
            <a:avLst/>
          </a:prstGeom>
          <a:ln>
            <a:solidFill>
              <a:srgbClr val="FFC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0182" name="Szövegdoboz 5"/>
          <p:cNvSpPr txBox="1">
            <a:spLocks noChangeArrowheads="1"/>
          </p:cNvSpPr>
          <p:nvPr/>
        </p:nvSpPr>
        <p:spPr bwMode="auto">
          <a:xfrm>
            <a:off x="5159375" y="188913"/>
            <a:ext cx="5616575" cy="9540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2800" b="1">
                <a:solidFill>
                  <a:schemeClr val="bg1"/>
                </a:solidFill>
                <a:latin typeface="Garamond" panose="02020404030301010803" pitchFamily="18" charset="0"/>
              </a:rPr>
              <a:t>Közös főcím nélküli gyűjteményként leírt DVD-ROM</a:t>
            </a:r>
          </a:p>
        </p:txBody>
      </p:sp>
      <p:sp>
        <p:nvSpPr>
          <p:cNvPr id="50183" name="Szövegdoboz 6"/>
          <p:cNvSpPr txBox="1">
            <a:spLocks noChangeArrowheads="1"/>
          </p:cNvSpPr>
          <p:nvPr/>
        </p:nvSpPr>
        <p:spPr bwMode="auto">
          <a:xfrm>
            <a:off x="1703388" y="5324475"/>
            <a:ext cx="33131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hu-HU" altLang="hu-HU" sz="2400" b="1">
                <a:solidFill>
                  <a:schemeClr val="bg1"/>
                </a:solidFill>
                <a:latin typeface="Garamond" panose="02020404030301010803" pitchFamily="18" charset="0"/>
              </a:rPr>
              <a:t>A második és minden további cím a 740-es mezőben</a:t>
            </a:r>
          </a:p>
        </p:txBody>
      </p:sp>
    </p:spTree>
    <p:extLst>
      <p:ext uri="{BB962C8B-B14F-4D97-AF65-F5344CB8AC3E}">
        <p14:creationId xmlns:p14="http://schemas.microsoft.com/office/powerpoint/2010/main" val="24246873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endParaRPr lang="hu-HU" altLang="hu-HU" smtClean="0"/>
          </a:p>
        </p:txBody>
      </p:sp>
      <p:pic>
        <p:nvPicPr>
          <p:cNvPr id="51203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3388" y="260350"/>
            <a:ext cx="8713787" cy="6337300"/>
          </a:xfrm>
        </p:spPr>
      </p:pic>
    </p:spTree>
    <p:extLst>
      <p:ext uri="{BB962C8B-B14F-4D97-AF65-F5344CB8AC3E}">
        <p14:creationId xmlns:p14="http://schemas.microsoft.com/office/powerpoint/2010/main" val="182323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119096" y="1765051"/>
            <a:ext cx="8915399" cy="2262781"/>
          </a:xfrm>
        </p:spPr>
        <p:txBody>
          <a:bodyPr>
            <a:normAutofit/>
          </a:bodyPr>
          <a:lstStyle/>
          <a:p>
            <a:r>
              <a:rPr lang="hu-HU" sz="4000" dirty="0"/>
              <a:t>A távoli elérésű elektronikus bibliográfiai forrás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396110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593803" y="1842872"/>
            <a:ext cx="8915399" cy="2262781"/>
          </a:xfrm>
        </p:spPr>
        <p:txBody>
          <a:bodyPr>
            <a:normAutofit/>
          </a:bodyPr>
          <a:lstStyle/>
          <a:p>
            <a:r>
              <a:rPr lang="hu-HU" sz="4000" dirty="0" smtClean="0"/>
              <a:t>Neten megjelenő riport multimédia formában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177390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10546" y="298580"/>
            <a:ext cx="11532637" cy="6008914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just">
              <a:buNone/>
            </a:pP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Jankovics Marcell (1941-)</a:t>
            </a:r>
          </a:p>
          <a:p>
            <a:pPr marL="0" indent="354013" algn="just">
              <a:spcBef>
                <a:spcPts val="0"/>
              </a:spcBef>
              <a:buNone/>
            </a:pPr>
            <a:r>
              <a:rPr lang="hu-HU" sz="2400" dirty="0" smtClean="0"/>
              <a:t>„Nekem elég ennyi világhírnév” [elektronikus </a:t>
            </a:r>
            <a:r>
              <a:rPr lang="hu-HU" sz="2400" dirty="0" err="1" smtClean="0"/>
              <a:t>dok</a:t>
            </a:r>
            <a:r>
              <a:rPr lang="hu-HU" sz="2400" dirty="0" smtClean="0"/>
              <a:t>.] : interjú Jankovics Marcellel / [riporter] </a:t>
            </a:r>
            <a:r>
              <a:rPr lang="hu-HU" sz="2400" dirty="0" err="1" smtClean="0"/>
              <a:t>Lavicska</a:t>
            </a:r>
            <a:r>
              <a:rPr lang="hu-HU" sz="2400" dirty="0" smtClean="0"/>
              <a:t> Zsuzsanna. – Multimédia. –  Főcím a cikk fejlécéről. –  A riport animációs filmeket is tartalmaz: Küzdők / írta, rendezte, tervezte Jankovics Miklós ;  Az ember tragédiája : előzetes : Jankovics Marcell filmje. </a:t>
            </a:r>
            <a:r>
              <a:rPr lang="hu-HU" sz="2400" dirty="0"/>
              <a:t>- Hozzáférés: </a:t>
            </a:r>
            <a:r>
              <a:rPr lang="hu-HU" sz="2400" u="sng" dirty="0">
                <a:hlinkClick r:id="rId2"/>
              </a:rPr>
              <a:t>http://www.origo.hu/filmklub/blog/interju/exkluziv/20111205-nekem-eleg-ennyi-vilaghirnev-jankovics-marcell-interju-az-ember.html</a:t>
            </a:r>
            <a:r>
              <a:rPr lang="hu-HU" sz="2400" dirty="0"/>
              <a:t> [letöltés: 2013. 12.10.]</a:t>
            </a:r>
          </a:p>
          <a:p>
            <a:pPr marL="0" indent="354013" algn="just">
              <a:spcBef>
                <a:spcPts val="0"/>
              </a:spcBef>
              <a:buNone/>
            </a:pPr>
            <a:r>
              <a:rPr lang="hu-HU" sz="2400" dirty="0" err="1" smtClean="0"/>
              <a:t>In</a:t>
            </a:r>
            <a:r>
              <a:rPr lang="hu-HU" sz="2400" dirty="0" smtClean="0"/>
              <a:t>: </a:t>
            </a:r>
            <a:r>
              <a:rPr lang="hu-HU" sz="2400" dirty="0" err="1" smtClean="0"/>
              <a:t>Origo</a:t>
            </a:r>
            <a:r>
              <a:rPr lang="hu-HU" sz="2400" dirty="0" smtClean="0"/>
              <a:t> [elektronikus </a:t>
            </a:r>
            <a:r>
              <a:rPr lang="hu-HU" sz="2400" dirty="0" err="1" smtClean="0"/>
              <a:t>dok</a:t>
            </a:r>
            <a:r>
              <a:rPr lang="hu-HU" sz="2400" dirty="0" smtClean="0"/>
              <a:t>.]. – Dinamikus weblap. 2011. (dec. 6.). - Budapest : </a:t>
            </a:r>
            <a:r>
              <a:rPr lang="hu-HU" sz="2400" dirty="0" err="1" smtClean="0"/>
              <a:t>Origo</a:t>
            </a:r>
            <a:r>
              <a:rPr lang="hu-HU" sz="2400" dirty="0" smtClean="0"/>
              <a:t>, 2011.  – (Filmklub). – Hozzáférés: </a:t>
            </a:r>
            <a:r>
              <a:rPr lang="hu-HU" sz="2400" u="sng" dirty="0" smtClean="0">
                <a:hlinkClick r:id="rId2"/>
              </a:rPr>
              <a:t>http://www.origo.hu/</a:t>
            </a:r>
            <a:r>
              <a:rPr lang="hu-HU" sz="2400" u="sng" dirty="0" smtClean="0"/>
              <a:t> </a:t>
            </a:r>
            <a:r>
              <a:rPr lang="hu-HU" sz="2400" dirty="0" smtClean="0"/>
              <a:t>[letöltés: 2013. 12.10.]</a:t>
            </a:r>
          </a:p>
          <a:p>
            <a:pPr marL="0" indent="0" algn="just">
              <a:buNone/>
            </a:pPr>
            <a:r>
              <a:rPr lang="hu-HU" sz="2400" i="1" dirty="0" smtClean="0">
                <a:solidFill>
                  <a:schemeClr val="bg1">
                    <a:lumMod val="65000"/>
                  </a:schemeClr>
                </a:solidFill>
              </a:rPr>
              <a:t>film, animációs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hu-HU" sz="2400" i="1" dirty="0" smtClean="0">
                <a:solidFill>
                  <a:schemeClr val="bg1">
                    <a:lumMod val="65000"/>
                  </a:schemeClr>
                </a:solidFill>
              </a:rPr>
              <a:t>riport</a:t>
            </a:r>
          </a:p>
          <a:p>
            <a:pPr algn="just">
              <a:spcBef>
                <a:spcPts val="0"/>
              </a:spcBef>
              <a:buNone/>
            </a:pP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*Jankovics Marcell (1941-).  Az </a:t>
            </a:r>
            <a:r>
              <a:rPr lang="hu-HU" sz="2400" i="1" dirty="0" smtClean="0">
                <a:solidFill>
                  <a:schemeClr val="bg1">
                    <a:lumMod val="65000"/>
                  </a:schemeClr>
                </a:solidFill>
              </a:rPr>
              <a:t>ember tragédiája 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(animációs film)</a:t>
            </a:r>
          </a:p>
          <a:p>
            <a:pPr indent="458788" algn="just">
              <a:spcBef>
                <a:spcPts val="0"/>
              </a:spcBef>
              <a:buNone/>
            </a:pP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Mt.: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</a:rPr>
              <a:t>Lavicska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 Zsuzsanna (1973-)(riporter)</a:t>
            </a:r>
          </a:p>
          <a:p>
            <a:pPr marL="0" indent="0" algn="just">
              <a:buNone/>
            </a:pP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75504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2596" y="32654"/>
            <a:ext cx="11949404" cy="1143000"/>
          </a:xfrm>
          <a:noFill/>
        </p:spPr>
        <p:txBody>
          <a:bodyPr>
            <a:normAutofit/>
          </a:bodyPr>
          <a:lstStyle/>
          <a:p>
            <a:r>
              <a:rPr lang="hu-HU" sz="3200" dirty="0" smtClean="0"/>
              <a:t>A bibliográfiai tétel tulajdonnév típusú hozzáférési pontjai</a:t>
            </a:r>
            <a:endParaRPr lang="hu-HU" sz="3200" dirty="0"/>
          </a:p>
        </p:txBody>
      </p:sp>
      <p:sp>
        <p:nvSpPr>
          <p:cNvPr id="5" name="Tartalom helye 2"/>
          <p:cNvSpPr>
            <a:spLocks noGrp="1"/>
          </p:cNvSpPr>
          <p:nvPr>
            <p:ph idx="1"/>
          </p:nvPr>
        </p:nvSpPr>
        <p:spPr>
          <a:xfrm>
            <a:off x="1856792" y="839754"/>
            <a:ext cx="10134600" cy="601824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hu-HU" sz="2400" dirty="0" smtClean="0"/>
              <a:t>Jankovics Marcell (1941-)</a:t>
            </a:r>
          </a:p>
          <a:p>
            <a:pPr marL="0" indent="354013" algn="just">
              <a:spcBef>
                <a:spcPts val="0"/>
              </a:spcBef>
              <a:buNone/>
            </a:pP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„Nekem elég ennyi világhírnév” [elektronikus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</a:rPr>
              <a:t>dok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.] : interjú Jankovics Marcellel / [riporter]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</a:rPr>
              <a:t>Lavicska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 Zsuzsanna. – Multimédia. –  Főcím a cikk fejlécéről   . –  A riport animációs filmeket is tartalmaz: Küzdők / írta, rendezte, tervezte Jankovics Miklós ;  Az ember tragédiája : előzetes : Jankovics Marcell filmje. </a:t>
            </a:r>
            <a:r>
              <a:rPr lang="hu-HU" sz="2400" dirty="0">
                <a:solidFill>
                  <a:schemeClr val="bg1">
                    <a:lumMod val="65000"/>
                  </a:schemeClr>
                </a:solidFill>
              </a:rPr>
              <a:t>- Hozzáférés: </a:t>
            </a:r>
            <a:r>
              <a:rPr lang="hu-HU" sz="2400" u="sng" dirty="0">
                <a:solidFill>
                  <a:schemeClr val="bg1">
                    <a:lumMod val="65000"/>
                  </a:schemeClr>
                </a:solidFill>
              </a:rPr>
              <a:t>http://www.origo.hu/filmklub/blog/interju/exkluziv/20111205-nekem-eleg-ennyi-vilaghirnev-jankovics-marcell-interju-az-ember.html</a:t>
            </a:r>
            <a:r>
              <a:rPr lang="hu-HU" sz="2400" dirty="0">
                <a:solidFill>
                  <a:schemeClr val="bg1">
                    <a:lumMod val="65000"/>
                  </a:schemeClr>
                </a:solidFill>
              </a:rPr>
              <a:t> [letöltés: 2011. 12.10.]</a:t>
            </a:r>
          </a:p>
          <a:p>
            <a:pPr marL="0" indent="354013" algn="just">
              <a:spcBef>
                <a:spcPts val="0"/>
              </a:spcBef>
              <a:buNone/>
            </a:pP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</a:rPr>
              <a:t>In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</a:rPr>
              <a:t>Origo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 [elektronikus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</a:rPr>
              <a:t>dok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.]. – Dinamikus weblap. 2011. (dec. 6.)  . - Budapest :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</a:rPr>
              <a:t>Origo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, 2011.  – (Filmklub). – Hozzáférés: </a:t>
            </a:r>
            <a:r>
              <a:rPr lang="hu-HU" sz="2400" u="sng" dirty="0" smtClean="0">
                <a:solidFill>
                  <a:schemeClr val="bg1">
                    <a:lumMod val="65000"/>
                  </a:schemeClr>
                </a:solidFill>
                <a:hlinkClick r:id="rId2"/>
              </a:rPr>
              <a:t>http://www.origo.hu</a:t>
            </a:r>
            <a:endParaRPr lang="hu-HU" sz="2400" u="sng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hu-HU" sz="2400" i="1" dirty="0" smtClean="0">
                <a:solidFill>
                  <a:schemeClr val="bg1">
                    <a:lumMod val="65000"/>
                  </a:schemeClr>
                </a:solidFill>
              </a:rPr>
              <a:t>film, animációs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hu-HU" sz="2400" i="1" dirty="0" smtClean="0">
                <a:solidFill>
                  <a:schemeClr val="bg1">
                    <a:lumMod val="65000"/>
                  </a:schemeClr>
                </a:solidFill>
              </a:rPr>
              <a:t>riport</a:t>
            </a:r>
          </a:p>
          <a:p>
            <a:pPr algn="just">
              <a:spcBef>
                <a:spcPts val="0"/>
              </a:spcBef>
              <a:buNone/>
            </a:pPr>
            <a:r>
              <a:rPr lang="hu-HU" sz="2400" dirty="0" smtClean="0"/>
              <a:t>*Jankovics Marcell (1941-).  Az </a:t>
            </a:r>
            <a:r>
              <a:rPr lang="hu-HU" sz="2400" i="1" dirty="0" smtClean="0"/>
              <a:t>ember tragédiája </a:t>
            </a:r>
            <a:r>
              <a:rPr lang="hu-HU" sz="2400" dirty="0" smtClean="0"/>
              <a:t>(animációs film)</a:t>
            </a:r>
          </a:p>
          <a:p>
            <a:pPr indent="458788" algn="just">
              <a:spcBef>
                <a:spcPts val="0"/>
              </a:spcBef>
              <a:buNone/>
            </a:pPr>
            <a:r>
              <a:rPr lang="hu-HU" sz="2400" dirty="0" smtClean="0"/>
              <a:t>Mt.: </a:t>
            </a:r>
            <a:r>
              <a:rPr lang="hu-HU" sz="2400" dirty="0" err="1" smtClean="0"/>
              <a:t>Lavicska</a:t>
            </a:r>
            <a:r>
              <a:rPr lang="hu-HU" sz="2400" dirty="0" smtClean="0"/>
              <a:t> Zsuzsanna (1973-)(riporter)</a:t>
            </a:r>
          </a:p>
          <a:p>
            <a:pPr marL="0" indent="0" algn="just">
              <a:buNone/>
            </a:pP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4277967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36702" y="161797"/>
            <a:ext cx="5257800" cy="1143000"/>
          </a:xfrm>
          <a:noFill/>
        </p:spPr>
        <p:txBody>
          <a:bodyPr/>
          <a:lstStyle/>
          <a:p>
            <a:pPr marL="355600" algn="r"/>
            <a:r>
              <a:rPr lang="hu-HU" dirty="0" smtClean="0"/>
              <a:t>A rekord leíró mezői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00199" y="0"/>
            <a:ext cx="8196944" cy="6858000"/>
          </a:xfrm>
        </p:spPr>
        <p:txBody>
          <a:bodyPr>
            <a:noAutofit/>
          </a:bodyPr>
          <a:lstStyle/>
          <a:p>
            <a:pPr marL="365125" indent="-365125">
              <a:spcBef>
                <a:spcPts val="0"/>
              </a:spcBef>
              <a:buNone/>
            </a:pP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001	 0056789 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005 2011121013302301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008	111210c2011####hu#####g###i########hun#1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041 0#	</a:t>
            </a:r>
            <a:r>
              <a:rPr lang="hu-HU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$ahun</a:t>
            </a: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100 10	$aJankovics$jMarcell$d1941-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/>
            </a:r>
            <a:br>
              <a:rPr lang="hu-HU" dirty="0" smtClean="0">
                <a:latin typeface="Arial" pitchFamily="34" charset="0"/>
                <a:cs typeface="Arial" pitchFamily="34" charset="0"/>
              </a:rPr>
            </a:br>
            <a:r>
              <a:rPr lang="hu-HU" dirty="0" smtClean="0">
                <a:latin typeface="Arial" pitchFamily="34" charset="0"/>
                <a:cs typeface="Arial" pitchFamily="34" charset="0"/>
              </a:rPr>
              <a:t>245 10	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$a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"Nekem elég ennyi világhírnév"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$helektronikus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dok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$binterjú</a:t>
            </a:r>
            <a:endParaRPr lang="hu-HU" dirty="0">
              <a:latin typeface="Arial" pitchFamily="34" charset="0"/>
              <a:cs typeface="Arial" pitchFamily="34" charset="0"/>
            </a:endParaRPr>
          </a:p>
          <a:p>
            <a:pPr marL="0" indent="892175"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Jankovics Marcellel 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$c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[riporter] 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Lavicska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 Zsuzsanna</a:t>
            </a:r>
            <a:br>
              <a:rPr lang="hu-HU" dirty="0" smtClean="0">
                <a:latin typeface="Arial" pitchFamily="34" charset="0"/>
                <a:cs typeface="Arial" pitchFamily="34" charset="0"/>
              </a:rPr>
            </a:br>
            <a:r>
              <a:rPr lang="hu-HU" dirty="0" smtClean="0">
                <a:latin typeface="Arial" pitchFamily="34" charset="0"/>
                <a:cs typeface="Arial" pitchFamily="34" charset="0"/>
              </a:rPr>
              <a:t>256 ##	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$Multimédia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/>
            </a:r>
            <a:br>
              <a:rPr lang="hu-HU" dirty="0" smtClean="0">
                <a:latin typeface="Arial" pitchFamily="34" charset="0"/>
                <a:cs typeface="Arial" pitchFamily="34" charset="0"/>
              </a:rPr>
            </a:br>
            <a:r>
              <a:rPr lang="hu-HU" dirty="0" smtClean="0">
                <a:latin typeface="Arial" pitchFamily="34" charset="0"/>
                <a:cs typeface="Arial" pitchFamily="34" charset="0"/>
              </a:rPr>
              <a:t>260 01	$aBudapest$bOrigo$c2011</a:t>
            </a:r>
            <a:br>
              <a:rPr lang="hu-HU" dirty="0" smtClean="0">
                <a:latin typeface="Arial" pitchFamily="34" charset="0"/>
                <a:cs typeface="Arial" pitchFamily="34" charset="0"/>
              </a:rPr>
            </a:br>
            <a:r>
              <a:rPr lang="hu-HU" dirty="0" smtClean="0">
                <a:latin typeface="Arial" pitchFamily="34" charset="0"/>
                <a:cs typeface="Arial" pitchFamily="34" charset="0"/>
              </a:rPr>
              <a:t>440 #0	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$aFilmklub</a:t>
            </a:r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516 # #   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$a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 A riport  animációs filmeket is tartalmaz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600 14	$aJankovics$jMarcell$d1941-</a:t>
            </a:r>
            <a:b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600 14	$aJankovics$jMarcell$d1941-$tAz ember tragédiája </a:t>
            </a:r>
            <a:r>
              <a:rPr lang="hu-HU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$ganimációs</a:t>
            </a: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film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653 ##	</a:t>
            </a:r>
            <a:r>
              <a:rPr lang="hu-HU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$aanimációs</a:t>
            </a: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film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653 ##	</a:t>
            </a:r>
            <a:r>
              <a:rPr lang="hu-HU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$ariport</a:t>
            </a: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700 1#	$aLavicska$jZsuzsanna$d1973-$4riporter</a:t>
            </a:r>
            <a:b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730 02	</a:t>
            </a:r>
            <a:r>
              <a:rPr lang="hu-HU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$aKüzdők</a:t>
            </a: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$círta</a:t>
            </a: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, rendezte, tervezte Jankovics </a:t>
            </a:r>
            <a:r>
              <a:rPr lang="hu-HU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Marcell$ganimációs</a:t>
            </a: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film</a:t>
            </a:r>
            <a:b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730 32	</a:t>
            </a:r>
            <a:r>
              <a:rPr lang="hu-HU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$aAz</a:t>
            </a: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ember tragédiája </a:t>
            </a:r>
            <a:r>
              <a:rPr lang="hu-HU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$belőzetes</a:t>
            </a: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$bJankovics</a:t>
            </a: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Marcell </a:t>
            </a:r>
            <a:r>
              <a:rPr lang="hu-HU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filmje$ganimációs</a:t>
            </a: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film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773 1#	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$tOrigo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$m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 Dinamikus weblap.$g2011. (dec.6.) 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$dBudapest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Origo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 2011</a:t>
            </a:r>
          </a:p>
          <a:p>
            <a:pPr marL="892175" indent="-892175">
              <a:spcBef>
                <a:spcPts val="0"/>
              </a:spcBef>
              <a:buNone/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$kFilmklub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latin typeface="Arial" pitchFamily="34" charset="0"/>
                <a:cs typeface="Arial" pitchFamily="34" charset="0"/>
              </a:rPr>
              <a:t>$w</a:t>
            </a:r>
            <a:r>
              <a:rPr lang="hu-HU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0032549</a:t>
            </a:r>
          </a:p>
          <a:p>
            <a:pPr marL="892175" indent="-892175">
              <a:spcBef>
                <a:spcPts val="0"/>
              </a:spcBef>
              <a:buNone/>
            </a:pP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856 4#	</a:t>
            </a:r>
            <a:r>
              <a:rPr lang="hu-HU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$u</a:t>
            </a:r>
            <a:r>
              <a:rPr lang="hu-HU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u="sng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http://www.origo.hu/filmklub/blog/interju/exkluziv/20111205-nekem-eleg-ennyi-vilaghirnev-jankovics-marcell-interju-az-ember.html</a:t>
            </a:r>
            <a:endParaRPr lang="hu-HU" dirty="0" smtClean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hu-H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3347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0392" y="0"/>
            <a:ext cx="12011607" cy="1143000"/>
          </a:xfrm>
          <a:noFill/>
        </p:spPr>
        <p:txBody>
          <a:bodyPr>
            <a:normAutofit/>
          </a:bodyPr>
          <a:lstStyle/>
          <a:p>
            <a:pPr marL="185738" algn="r"/>
            <a:r>
              <a:rPr lang="hu-HU" sz="3200" dirty="0" smtClean="0"/>
              <a:t>A bibliográfiai rekord hozzáférési pontjai = </a:t>
            </a:r>
            <a:br>
              <a:rPr lang="hu-HU" sz="3200" dirty="0" smtClean="0"/>
            </a:br>
            <a:r>
              <a:rPr lang="hu-HU" sz="3200" dirty="0" smtClean="0"/>
              <a:t>az </a:t>
            </a:r>
            <a:r>
              <a:rPr lang="hu-HU" sz="3200" dirty="0" err="1" smtClean="0"/>
              <a:t>authority</a:t>
            </a:r>
            <a:r>
              <a:rPr lang="hu-HU" sz="3200" dirty="0" smtClean="0"/>
              <a:t> mezők</a:t>
            </a:r>
            <a:endParaRPr lang="hu-HU" sz="3200" dirty="0"/>
          </a:p>
        </p:txBody>
      </p:sp>
      <p:sp>
        <p:nvSpPr>
          <p:cNvPr id="4" name="Tartalom helye 2"/>
          <p:cNvSpPr>
            <a:spLocks noGrp="1"/>
          </p:cNvSpPr>
          <p:nvPr>
            <p:ph idx="1"/>
          </p:nvPr>
        </p:nvSpPr>
        <p:spPr>
          <a:xfrm>
            <a:off x="1547327" y="0"/>
            <a:ext cx="9971314" cy="6858000"/>
          </a:xfrm>
        </p:spPr>
        <p:txBody>
          <a:bodyPr>
            <a:noAutofit/>
          </a:bodyPr>
          <a:lstStyle/>
          <a:p>
            <a:pPr marL="365125" indent="-365125">
              <a:spcBef>
                <a:spcPts val="0"/>
              </a:spcBef>
              <a:buNone/>
            </a:pP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001	</a:t>
            </a: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0056789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005	 2011121013302301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008	111210c2011####hu#####g###i########hun#1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041 0#	</a:t>
            </a:r>
            <a:r>
              <a:rPr lang="hu-HU" sz="21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$ahun</a:t>
            </a:r>
            <a:r>
              <a:rPr lang="hu-HU" sz="21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hu-HU" sz="2100" dirty="0" smtClean="0">
                <a:latin typeface="Arial" pitchFamily="34" charset="0"/>
                <a:cs typeface="Arial" pitchFamily="34" charset="0"/>
              </a:rPr>
            </a:br>
            <a:r>
              <a:rPr lang="hu-HU" sz="2100" dirty="0" smtClean="0">
                <a:latin typeface="Arial" pitchFamily="34" charset="0"/>
                <a:cs typeface="Arial" pitchFamily="34" charset="0"/>
              </a:rPr>
              <a:t>100 10	$aJankovics$jMarcell$d1941-</a:t>
            </a:r>
            <a:br>
              <a:rPr lang="hu-HU" sz="2100" dirty="0" smtClean="0">
                <a:latin typeface="Arial" pitchFamily="34" charset="0"/>
                <a:cs typeface="Arial" pitchFamily="34" charset="0"/>
              </a:rPr>
            </a:b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245 10	</a:t>
            </a:r>
            <a:r>
              <a:rPr lang="hu-HU" sz="21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$a</a:t>
            </a: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"Nekem elég ennyi világhírnév"</a:t>
            </a:r>
            <a:r>
              <a:rPr lang="hu-HU" sz="21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$helektronikus</a:t>
            </a: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21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dok</a:t>
            </a: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hu-HU" sz="21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$binterjú</a:t>
            </a: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Jankovics </a:t>
            </a:r>
          </a:p>
          <a:p>
            <a:pPr marL="0" indent="1331913">
              <a:spcBef>
                <a:spcPts val="0"/>
              </a:spcBef>
              <a:buNone/>
            </a:pP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Marcellel </a:t>
            </a:r>
            <a:r>
              <a:rPr lang="hu-HU" sz="21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$c</a:t>
            </a: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[riporter] </a:t>
            </a:r>
            <a:r>
              <a:rPr lang="hu-HU" sz="21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Lavicska</a:t>
            </a: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Zsuzsanna</a:t>
            </a:r>
            <a:b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256 ##	</a:t>
            </a:r>
            <a:r>
              <a:rPr lang="hu-HU" sz="21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$Multimédia</a:t>
            </a: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260 01	$aBudapest$bOrigo$c2011</a:t>
            </a:r>
            <a:b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440 #0	</a:t>
            </a:r>
            <a:r>
              <a:rPr lang="hu-HU" sz="21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$aFilmklub</a:t>
            </a:r>
            <a:endParaRPr lang="hu-HU" sz="2100" dirty="0" smtClean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2100" dirty="0" smtClean="0">
                <a:latin typeface="Arial" pitchFamily="34" charset="0"/>
                <a:cs typeface="Arial" pitchFamily="34" charset="0"/>
              </a:rPr>
              <a:t>600 14	$aJankovics$jMarcell$d1941-</a:t>
            </a:r>
            <a:br>
              <a:rPr lang="hu-HU" sz="2100" dirty="0" smtClean="0">
                <a:latin typeface="Arial" pitchFamily="34" charset="0"/>
                <a:cs typeface="Arial" pitchFamily="34" charset="0"/>
              </a:rPr>
            </a:br>
            <a:r>
              <a:rPr lang="hu-HU" sz="2100" dirty="0" smtClean="0">
                <a:latin typeface="Arial" pitchFamily="34" charset="0"/>
                <a:cs typeface="Arial" pitchFamily="34" charset="0"/>
              </a:rPr>
              <a:t>600 14	$aJankovics$jMarcell$d1941-$tAz ember tragédiája </a:t>
            </a:r>
            <a:r>
              <a:rPr lang="hu-HU" sz="2100" dirty="0" err="1" smtClean="0">
                <a:latin typeface="Arial" pitchFamily="34" charset="0"/>
                <a:cs typeface="Arial" pitchFamily="34" charset="0"/>
              </a:rPr>
              <a:t>$ganimációs</a:t>
            </a:r>
            <a:r>
              <a:rPr lang="hu-HU" sz="2100" dirty="0" smtClean="0">
                <a:latin typeface="Arial" pitchFamily="34" charset="0"/>
                <a:cs typeface="Arial" pitchFamily="34" charset="0"/>
              </a:rPr>
              <a:t> film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sz="2100" dirty="0" smtClean="0">
                <a:latin typeface="Arial" pitchFamily="34" charset="0"/>
                <a:cs typeface="Arial" pitchFamily="34" charset="0"/>
              </a:rPr>
              <a:t>653 ##	</a:t>
            </a:r>
            <a:r>
              <a:rPr lang="hu-HU" sz="2100" dirty="0" err="1" smtClean="0">
                <a:latin typeface="Arial" pitchFamily="34" charset="0"/>
                <a:cs typeface="Arial" pitchFamily="34" charset="0"/>
              </a:rPr>
              <a:t>$aanimációs</a:t>
            </a:r>
            <a:r>
              <a:rPr lang="hu-HU" sz="2100" dirty="0" smtClean="0">
                <a:latin typeface="Arial" pitchFamily="34" charset="0"/>
                <a:cs typeface="Arial" pitchFamily="34" charset="0"/>
              </a:rPr>
              <a:t> film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100" dirty="0" smtClean="0">
                <a:latin typeface="Arial" pitchFamily="34" charset="0"/>
                <a:cs typeface="Arial" pitchFamily="34" charset="0"/>
              </a:rPr>
              <a:t>653 ##	</a:t>
            </a:r>
            <a:r>
              <a:rPr lang="hu-HU" sz="2100" dirty="0" err="1" smtClean="0">
                <a:latin typeface="Arial" pitchFamily="34" charset="0"/>
                <a:cs typeface="Arial" pitchFamily="34" charset="0"/>
              </a:rPr>
              <a:t>$ariport</a:t>
            </a:r>
            <a:r>
              <a:rPr lang="hu-HU" sz="21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hu-HU" sz="2100" dirty="0" smtClean="0">
                <a:latin typeface="Arial" pitchFamily="34" charset="0"/>
                <a:cs typeface="Arial" pitchFamily="34" charset="0"/>
              </a:rPr>
            </a:br>
            <a:r>
              <a:rPr lang="hu-HU" sz="2100" dirty="0" smtClean="0">
                <a:latin typeface="Arial" pitchFamily="34" charset="0"/>
                <a:cs typeface="Arial" pitchFamily="34" charset="0"/>
              </a:rPr>
              <a:t>700 1#	$aLavicska$jZsuzsanna$d1973-$4riporter</a:t>
            </a:r>
            <a:br>
              <a:rPr lang="hu-HU" sz="2100" dirty="0" smtClean="0">
                <a:latin typeface="Arial" pitchFamily="34" charset="0"/>
                <a:cs typeface="Arial" pitchFamily="34" charset="0"/>
              </a:rPr>
            </a:br>
            <a:r>
              <a:rPr lang="hu-HU" sz="2100" dirty="0" smtClean="0">
                <a:latin typeface="Arial" pitchFamily="34" charset="0"/>
                <a:cs typeface="Arial" pitchFamily="34" charset="0"/>
              </a:rPr>
              <a:t>730 02	</a:t>
            </a:r>
            <a:r>
              <a:rPr lang="hu-HU" sz="2100" dirty="0" err="1" smtClean="0">
                <a:latin typeface="Arial" pitchFamily="34" charset="0"/>
                <a:cs typeface="Arial" pitchFamily="34" charset="0"/>
              </a:rPr>
              <a:t>$aKüzdők</a:t>
            </a:r>
            <a:r>
              <a:rPr lang="hu-HU" sz="2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2100" dirty="0" err="1" smtClean="0">
                <a:latin typeface="Arial" pitchFamily="34" charset="0"/>
                <a:cs typeface="Arial" pitchFamily="34" charset="0"/>
              </a:rPr>
              <a:t>$círta</a:t>
            </a:r>
            <a:r>
              <a:rPr lang="hu-HU" sz="2100" dirty="0" smtClean="0">
                <a:latin typeface="Arial" pitchFamily="34" charset="0"/>
                <a:cs typeface="Arial" pitchFamily="34" charset="0"/>
              </a:rPr>
              <a:t>, rendezte, tervezte Jankovics </a:t>
            </a:r>
            <a:r>
              <a:rPr lang="hu-HU" sz="2100" dirty="0" err="1" smtClean="0">
                <a:latin typeface="Arial" pitchFamily="34" charset="0"/>
                <a:cs typeface="Arial" pitchFamily="34" charset="0"/>
              </a:rPr>
              <a:t>Marcell$ganimációs</a:t>
            </a:r>
            <a:r>
              <a:rPr lang="hu-HU" sz="2100" dirty="0" smtClean="0">
                <a:latin typeface="Arial" pitchFamily="34" charset="0"/>
                <a:cs typeface="Arial" pitchFamily="34" charset="0"/>
              </a:rPr>
              <a:t> film</a:t>
            </a:r>
            <a:br>
              <a:rPr lang="hu-HU" sz="2100" dirty="0" smtClean="0">
                <a:latin typeface="Arial" pitchFamily="34" charset="0"/>
                <a:cs typeface="Arial" pitchFamily="34" charset="0"/>
              </a:rPr>
            </a:br>
            <a:r>
              <a:rPr lang="hu-HU" sz="2100" dirty="0" smtClean="0">
                <a:latin typeface="Arial" pitchFamily="34" charset="0"/>
                <a:cs typeface="Arial" pitchFamily="34" charset="0"/>
              </a:rPr>
              <a:t>730 32	</a:t>
            </a:r>
            <a:r>
              <a:rPr lang="hu-HU" sz="2100" dirty="0" err="1" smtClean="0">
                <a:latin typeface="Arial" pitchFamily="34" charset="0"/>
                <a:cs typeface="Arial" pitchFamily="34" charset="0"/>
              </a:rPr>
              <a:t>$aAz</a:t>
            </a:r>
            <a:r>
              <a:rPr lang="hu-HU" sz="2100" dirty="0" smtClean="0">
                <a:latin typeface="Arial" pitchFamily="34" charset="0"/>
                <a:cs typeface="Arial" pitchFamily="34" charset="0"/>
              </a:rPr>
              <a:t> ember tragédiája </a:t>
            </a:r>
            <a:r>
              <a:rPr lang="hu-HU" sz="2100" dirty="0" err="1" smtClean="0">
                <a:latin typeface="Arial" pitchFamily="34" charset="0"/>
                <a:cs typeface="Arial" pitchFamily="34" charset="0"/>
              </a:rPr>
              <a:t>$belőzetes</a:t>
            </a:r>
            <a:r>
              <a:rPr lang="hu-HU" sz="2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2100" dirty="0" err="1" smtClean="0">
                <a:latin typeface="Arial" pitchFamily="34" charset="0"/>
                <a:cs typeface="Arial" pitchFamily="34" charset="0"/>
              </a:rPr>
              <a:t>$bJankovics</a:t>
            </a:r>
            <a:r>
              <a:rPr lang="hu-HU" sz="2100" dirty="0" smtClean="0">
                <a:latin typeface="Arial" pitchFamily="34" charset="0"/>
                <a:cs typeface="Arial" pitchFamily="34" charset="0"/>
              </a:rPr>
              <a:t> Marcell </a:t>
            </a:r>
            <a:r>
              <a:rPr lang="hu-HU" sz="2100" dirty="0" err="1" smtClean="0">
                <a:latin typeface="Arial" pitchFamily="34" charset="0"/>
                <a:cs typeface="Arial" pitchFamily="34" charset="0"/>
              </a:rPr>
              <a:t>filmje$ganimációs</a:t>
            </a:r>
            <a:r>
              <a:rPr lang="hu-HU" sz="2100" dirty="0" smtClean="0">
                <a:latin typeface="Arial" pitchFamily="34" charset="0"/>
                <a:cs typeface="Arial" pitchFamily="34" charset="0"/>
              </a:rPr>
              <a:t> film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773 1#	</a:t>
            </a:r>
            <a:r>
              <a:rPr lang="hu-HU" sz="21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$tOrigo</a:t>
            </a: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21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$m</a:t>
            </a: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Dinamikus weblap.$g2011. (dec.6.) </a:t>
            </a:r>
            <a:r>
              <a:rPr lang="hu-HU" sz="21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$dBudapest</a:t>
            </a: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21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Origo</a:t>
            </a: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2011</a:t>
            </a:r>
          </a:p>
          <a:p>
            <a:pPr marL="892175" indent="-892175">
              <a:spcBef>
                <a:spcPts val="0"/>
              </a:spcBef>
              <a:buNone/>
            </a:pP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hu-HU" sz="21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$kFilmklub</a:t>
            </a:r>
            <a:r>
              <a:rPr lang="hu-HU" sz="21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21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$w</a:t>
            </a:r>
            <a:r>
              <a:rPr lang="hu-HU" sz="2100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0032549</a:t>
            </a:r>
            <a:endParaRPr lang="hu-HU" sz="2100" dirty="0" smtClean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892175" indent="-892175">
              <a:spcBef>
                <a:spcPts val="0"/>
              </a:spcBef>
              <a:buNone/>
            </a:pPr>
            <a:r>
              <a:rPr lang="hu-HU" sz="2100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856 4#	</a:t>
            </a:r>
            <a:r>
              <a:rPr lang="hu-HU" sz="2100" dirty="0" err="1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$u</a:t>
            </a:r>
            <a:r>
              <a:rPr lang="hu-HU" sz="2100" u="sng" dirty="0" err="1" smtClean="0">
                <a:latin typeface="Arial" pitchFamily="34" charset="0"/>
                <a:cs typeface="Arial" pitchFamily="34" charset="0"/>
                <a:hlinkClick r:id="rId2"/>
              </a:rPr>
              <a:t>http</a:t>
            </a:r>
            <a:r>
              <a:rPr lang="hu-HU" sz="2100" u="sng" dirty="0" smtClean="0">
                <a:latin typeface="Arial" pitchFamily="34" charset="0"/>
                <a:cs typeface="Arial" pitchFamily="34" charset="0"/>
                <a:hlinkClick r:id="rId2"/>
              </a:rPr>
              <a:t>://</a:t>
            </a:r>
            <a:r>
              <a:rPr lang="hu-HU" sz="2100" u="sng" dirty="0" err="1" smtClean="0">
                <a:latin typeface="Arial" pitchFamily="34" charset="0"/>
                <a:cs typeface="Arial" pitchFamily="34" charset="0"/>
                <a:hlinkClick r:id="rId2"/>
              </a:rPr>
              <a:t>www.origo.hu</a:t>
            </a:r>
            <a:r>
              <a:rPr lang="hu-HU" sz="2100" u="sng" dirty="0" smtClean="0">
                <a:latin typeface="Arial" pitchFamily="34" charset="0"/>
                <a:cs typeface="Arial" pitchFamily="34" charset="0"/>
                <a:hlinkClick r:id="rId2"/>
              </a:rPr>
              <a:t>/filmklub/</a:t>
            </a:r>
            <a:r>
              <a:rPr lang="hu-HU" sz="2100" u="sng" dirty="0" err="1" smtClean="0">
                <a:latin typeface="Arial" pitchFamily="34" charset="0"/>
                <a:cs typeface="Arial" pitchFamily="34" charset="0"/>
                <a:hlinkClick r:id="rId2"/>
              </a:rPr>
              <a:t>blog</a:t>
            </a:r>
            <a:r>
              <a:rPr lang="hu-HU" sz="2100" u="sng" dirty="0" smtClean="0">
                <a:latin typeface="Arial" pitchFamily="34" charset="0"/>
                <a:cs typeface="Arial" pitchFamily="34" charset="0"/>
                <a:hlinkClick r:id="rId2"/>
              </a:rPr>
              <a:t>/</a:t>
            </a:r>
            <a:r>
              <a:rPr lang="hu-HU" sz="2100" u="sng" dirty="0" err="1" smtClean="0">
                <a:latin typeface="Arial" pitchFamily="34" charset="0"/>
                <a:cs typeface="Arial" pitchFamily="34" charset="0"/>
                <a:hlinkClick r:id="rId2"/>
              </a:rPr>
              <a:t>interju</a:t>
            </a:r>
            <a:r>
              <a:rPr lang="hu-HU" sz="2100" u="sng" dirty="0" smtClean="0">
                <a:latin typeface="Arial" pitchFamily="34" charset="0"/>
                <a:cs typeface="Arial" pitchFamily="34" charset="0"/>
                <a:hlinkClick r:id="rId2"/>
              </a:rPr>
              <a:t>/</a:t>
            </a:r>
            <a:r>
              <a:rPr lang="hu-HU" sz="2100" u="sng" dirty="0" err="1" smtClean="0">
                <a:latin typeface="Arial" pitchFamily="34" charset="0"/>
                <a:cs typeface="Arial" pitchFamily="34" charset="0"/>
                <a:hlinkClick r:id="rId2"/>
              </a:rPr>
              <a:t>exkluziv</a:t>
            </a:r>
            <a:r>
              <a:rPr lang="hu-HU" sz="2100" u="sng" dirty="0" smtClean="0">
                <a:latin typeface="Arial" pitchFamily="34" charset="0"/>
                <a:cs typeface="Arial" pitchFamily="34" charset="0"/>
                <a:hlinkClick r:id="rId2"/>
              </a:rPr>
              <a:t>/20111205-nekem-eleg-ennyi-vilaghirnev-jankovics-marcell-interju-az-ember.html</a:t>
            </a:r>
            <a:endParaRPr lang="hu-HU" sz="21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21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7501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187889" y="0"/>
            <a:ext cx="7815943" cy="1187624"/>
          </a:xfrm>
          <a:noFill/>
        </p:spPr>
        <p:txBody>
          <a:bodyPr>
            <a:normAutofit fontScale="90000"/>
          </a:bodyPr>
          <a:lstStyle/>
          <a:p>
            <a:pPr marL="355600" algn="r"/>
            <a:r>
              <a:rPr lang="hu-HU" dirty="0" smtClean="0"/>
              <a:t>Megjegyzésben a szövegbe beépülő animációs filmek</a:t>
            </a:r>
            <a:endParaRPr lang="hu-HU" dirty="0"/>
          </a:p>
        </p:txBody>
      </p:sp>
      <p:sp>
        <p:nvSpPr>
          <p:cNvPr id="4" name="Tartalom helye 2"/>
          <p:cNvSpPr>
            <a:spLocks noGrp="1"/>
          </p:cNvSpPr>
          <p:nvPr>
            <p:ph idx="1"/>
          </p:nvPr>
        </p:nvSpPr>
        <p:spPr>
          <a:xfrm>
            <a:off x="1754155" y="821094"/>
            <a:ext cx="10624457" cy="659735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Jankovics Marcell (1941-)</a:t>
            </a:r>
          </a:p>
          <a:p>
            <a:pPr marL="0" indent="354013">
              <a:spcBef>
                <a:spcPts val="0"/>
              </a:spcBef>
              <a:buNone/>
            </a:pP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„Nekem elég ennyi világhírnév” [elektronikus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</a:rPr>
              <a:t>dok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.] : interjú Jankovics Marcellel / [riporter]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</a:rPr>
              <a:t>Lavicska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 Zsuzsanna . – Multimédia. –  Főcím a cikk fejlécéről</a:t>
            </a:r>
            <a:r>
              <a:rPr lang="hu-HU" sz="2400" dirty="0" smtClean="0"/>
              <a:t>. –  A riport animációs filmeket is tartalmaz: Küzdők / írta, rendezte, tervezte Jankovics Miklós ;  Az ember tragédiája : előzetes : Jankovics Marcell filmje. - </a:t>
            </a:r>
            <a:r>
              <a:rPr lang="hu-HU" sz="2400" dirty="0">
                <a:solidFill>
                  <a:schemeClr val="bg1">
                    <a:lumMod val="65000"/>
                  </a:schemeClr>
                </a:solidFill>
              </a:rPr>
              <a:t>Hozzáférés: </a:t>
            </a:r>
            <a:r>
              <a:rPr lang="hu-HU" sz="2400" u="sng" dirty="0">
                <a:solidFill>
                  <a:schemeClr val="bg1">
                    <a:lumMod val="65000"/>
                  </a:schemeClr>
                </a:solidFill>
              </a:rPr>
              <a:t>http://www.origo.hu/filmklub/blog/interju/exkluziv/20111205-nekem-eleg-ennyi-vilaghirnev-jankovics-marcell-interju-az-ember.html</a:t>
            </a:r>
            <a:r>
              <a:rPr lang="hu-HU" sz="2400" dirty="0">
                <a:solidFill>
                  <a:schemeClr val="bg1">
                    <a:lumMod val="65000"/>
                  </a:schemeClr>
                </a:solidFill>
              </a:rPr>
              <a:t> [letöltés: 2011. 12.10.]</a:t>
            </a:r>
          </a:p>
          <a:p>
            <a:pPr marL="0" indent="354013">
              <a:spcBef>
                <a:spcPts val="0"/>
              </a:spcBef>
              <a:buNone/>
            </a:pPr>
            <a:r>
              <a:rPr lang="hu-HU" sz="2400" dirty="0" smtClean="0"/>
              <a:t>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</a:rPr>
              <a:t>In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</a:rPr>
              <a:t>Origo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 [elektronikus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</a:rPr>
              <a:t>dok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.]. – Dinamikus weblap. 2011. (dec. 6.)  . - Budapest :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</a:rPr>
              <a:t>Origo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, 2011.  – (Filmklub). – Hozzáférés: </a:t>
            </a:r>
            <a:r>
              <a:rPr lang="hu-HU" sz="2400" u="sng" dirty="0" smtClean="0">
                <a:solidFill>
                  <a:schemeClr val="bg1">
                    <a:lumMod val="65000"/>
                  </a:schemeClr>
                </a:solidFill>
              </a:rPr>
              <a:t>http://www.origo.hu/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 [letöltés: 2011. 12.10.]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400" i="1" dirty="0" smtClean="0">
                <a:solidFill>
                  <a:schemeClr val="bg1">
                    <a:lumMod val="65000"/>
                  </a:schemeClr>
                </a:solidFill>
              </a:rPr>
              <a:t>film, animációs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400" i="1" dirty="0" smtClean="0">
                <a:solidFill>
                  <a:schemeClr val="bg1">
                    <a:lumMod val="65000"/>
                  </a:schemeClr>
                </a:solidFill>
              </a:rPr>
              <a:t>riport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*Jankovics Marcell (1941-).  Az </a:t>
            </a:r>
            <a:r>
              <a:rPr lang="hu-HU" sz="2400" i="1" dirty="0" smtClean="0">
                <a:solidFill>
                  <a:schemeClr val="bg1">
                    <a:lumMod val="65000"/>
                  </a:schemeClr>
                </a:solidFill>
              </a:rPr>
              <a:t>ember tragédiája 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(animációs film)</a:t>
            </a:r>
          </a:p>
          <a:p>
            <a:pPr indent="458788">
              <a:spcBef>
                <a:spcPts val="0"/>
              </a:spcBef>
              <a:buNone/>
            </a:pP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Mt.: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</a:rPr>
              <a:t>Lavicska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</a:rPr>
              <a:t> Zsuzsanna (1973-)(riporter)</a:t>
            </a:r>
          </a:p>
          <a:p>
            <a:pPr marL="0" indent="0">
              <a:buNone/>
            </a:pP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3593853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38261" y="54430"/>
            <a:ext cx="7620000" cy="1143000"/>
          </a:xfrm>
          <a:noFill/>
        </p:spPr>
        <p:txBody>
          <a:bodyPr>
            <a:normAutofit fontScale="90000"/>
          </a:bodyPr>
          <a:lstStyle/>
          <a:p>
            <a:pPr marL="185738" algn="r"/>
            <a:r>
              <a:rPr lang="hu-HU" dirty="0" smtClean="0"/>
              <a:t>Megjegyzés a riportba foglalt más művek típusaira</a:t>
            </a:r>
            <a:endParaRPr lang="hu-HU" dirty="0"/>
          </a:p>
        </p:txBody>
      </p:sp>
      <p:sp>
        <p:nvSpPr>
          <p:cNvPr id="5" name="Tartalom helye 2"/>
          <p:cNvSpPr>
            <a:spLocks noGrp="1"/>
          </p:cNvSpPr>
          <p:nvPr>
            <p:ph idx="1"/>
          </p:nvPr>
        </p:nvSpPr>
        <p:spPr>
          <a:xfrm>
            <a:off x="1600198" y="54430"/>
            <a:ext cx="9927771" cy="5904656"/>
          </a:xfrm>
        </p:spPr>
        <p:txBody>
          <a:bodyPr>
            <a:noAutofit/>
          </a:bodyPr>
          <a:lstStyle/>
          <a:p>
            <a:pPr marL="365125" indent="-365125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001	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0056789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005	2011121013302301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008	111210c2011####hu#####g###i########hun#1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041 0#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$ahun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100 10	$aJankovics$jMarcell$d1941-</a:t>
            </a:r>
            <a:b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245 10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$a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"Nekem elég ennyi világhírnév"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$helektronikus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dok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$binterjú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Jankovics </a:t>
            </a:r>
          </a:p>
          <a:p>
            <a:pPr marL="0" indent="990600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Marcellel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$c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[riporter]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Lavicska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Zsuzsanna</a:t>
            </a:r>
            <a:b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256 ##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$Multimédia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260 01	$aBudapest$bOrigo$c2011</a:t>
            </a:r>
            <a:b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440 #0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$aFilmklub</a:t>
            </a:r>
            <a:endParaRPr lang="hu-HU" sz="1900" dirty="0" smtClean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1900" dirty="0" smtClean="0">
                <a:latin typeface="Arial" pitchFamily="34" charset="0"/>
                <a:cs typeface="Arial" pitchFamily="34" charset="0"/>
              </a:rPr>
              <a:t>516 # #     </a:t>
            </a:r>
            <a:r>
              <a:rPr lang="hu-HU" sz="1900" dirty="0" err="1" smtClean="0">
                <a:latin typeface="Arial" pitchFamily="34" charset="0"/>
                <a:cs typeface="Arial" pitchFamily="34" charset="0"/>
              </a:rPr>
              <a:t>$</a:t>
            </a:r>
            <a:r>
              <a:rPr lang="hu-HU" sz="1900" dirty="0" err="1">
                <a:latin typeface="Arial" pitchFamily="34" charset="0"/>
                <a:cs typeface="Arial" pitchFamily="34" charset="0"/>
              </a:rPr>
              <a:t>a</a:t>
            </a:r>
            <a:r>
              <a:rPr lang="hu-HU" sz="1900" dirty="0">
                <a:latin typeface="Arial" pitchFamily="34" charset="0"/>
                <a:cs typeface="Arial" pitchFamily="34" charset="0"/>
              </a:rPr>
              <a:t> A riport  animációs filmeket is </a:t>
            </a:r>
            <a:r>
              <a:rPr lang="hu-HU" sz="1900" dirty="0" smtClean="0">
                <a:latin typeface="Arial" pitchFamily="34" charset="0"/>
                <a:cs typeface="Arial" pitchFamily="34" charset="0"/>
              </a:rPr>
              <a:t>tartalmaz: </a:t>
            </a:r>
            <a:r>
              <a:rPr lang="hu-HU" sz="1900" dirty="0">
                <a:latin typeface="Arial" panose="020B0604020202020204" pitchFamily="34" charset="0"/>
                <a:cs typeface="Arial" panose="020B0604020202020204" pitchFamily="34" charset="0"/>
              </a:rPr>
              <a:t>Küzdők / írta, rendezte, tervezte Jankovics Miklós ;  Az ember tragédiája : előzetes : Jankovics Marcell filmje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600 14	$aJankovics$jMarcell$d1941-</a:t>
            </a:r>
            <a:b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600 14	$aJankovics$jMarcell$d1941-$tAz ember tragédiája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$ganimációs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film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653 ##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$aanimációs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film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653 ##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$ariport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700 1#	$aLavicska$jZsuzsanna$d1973-$4riporter</a:t>
            </a:r>
            <a:b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730 02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$aKüzdők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$círta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, rendezte, tervezte Jankovics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Marellc$ganimációs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film</a:t>
            </a:r>
            <a:b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730 32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$aAz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ember tragédiája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$belőzetes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$bJankovics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Marcell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filmje$ganimációs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film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773 1#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$tOrigo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$m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Dinamikus weblap.$g2011. (dec.6.)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$dBudapest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Origo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2011</a:t>
            </a:r>
          </a:p>
          <a:p>
            <a:pPr marL="892175" indent="-892175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$kFilmklub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$w</a:t>
            </a:r>
            <a:r>
              <a:rPr lang="hu-HU" sz="1900" dirty="0" smtClean="0"/>
              <a:t> </a:t>
            </a:r>
            <a:r>
              <a:rPr lang="hu-HU" sz="1900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0032549</a:t>
            </a:r>
          </a:p>
          <a:p>
            <a:pPr marL="892175" indent="-892175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856 4#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$u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1900" u="sng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http://www.origo.hu/filmklub/blog/interju/exkluziv/20111205-nekem-eleg-ennyi-vilaghirnev-jankovics-marcell-interju-az-ember.html</a:t>
            </a:r>
            <a:endParaRPr lang="hu-HU" sz="1900" dirty="0" smtClean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19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9403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65914" y="-27384"/>
            <a:ext cx="7326086" cy="1143000"/>
          </a:xfrm>
          <a:noFill/>
        </p:spPr>
        <p:txBody>
          <a:bodyPr>
            <a:noAutofit/>
          </a:bodyPr>
          <a:lstStyle/>
          <a:p>
            <a:pPr marL="533400" indent="-347663" algn="r"/>
            <a:r>
              <a:rPr lang="hu-HU" sz="3600" dirty="0" smtClean="0"/>
              <a:t>A szövegbe ágyazott kisfilmek kereshetősége a 730-as mezőkkel</a:t>
            </a:r>
            <a:endParaRPr lang="hu-HU" sz="3600" dirty="0"/>
          </a:p>
        </p:txBody>
      </p:sp>
      <p:sp>
        <p:nvSpPr>
          <p:cNvPr id="4" name="Tartalom helye 2"/>
          <p:cNvSpPr>
            <a:spLocks noGrp="1"/>
          </p:cNvSpPr>
          <p:nvPr>
            <p:ph idx="1"/>
          </p:nvPr>
        </p:nvSpPr>
        <p:spPr>
          <a:xfrm>
            <a:off x="1621971" y="164299"/>
            <a:ext cx="9927771" cy="5904656"/>
          </a:xfrm>
        </p:spPr>
        <p:txBody>
          <a:bodyPr>
            <a:noAutofit/>
          </a:bodyPr>
          <a:lstStyle/>
          <a:p>
            <a:pPr marL="365125" indent="-365125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001	 0056789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005	 2011121013302301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008	111210c2011####hu#####g###i########hun#1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041 0#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$ahun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100 10	$aJankovics$jMarcell$d1941-</a:t>
            </a:r>
            <a:b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245 10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$a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"Nekem elég ennyi világhírnév"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$helektronikus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dok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$binterjú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 Jankovics </a:t>
            </a:r>
          </a:p>
          <a:p>
            <a:pPr marL="0" indent="990600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Marcellel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$c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[riporter]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Lavicska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 Zsuzsanna</a:t>
            </a:r>
            <a:b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256 ##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$aMultimédia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260 01	$aBudapest$bOrigo$c2011</a:t>
            </a:r>
            <a:b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440 #0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$aFilmklub</a:t>
            </a:r>
            <a:endParaRPr lang="hu-HU" sz="1900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516 # #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$a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 A riport  animációs filmeket is tartalmaz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600 14	$aJankovics$jMarcell$d1941-</a:t>
            </a:r>
            <a:b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600 14	$aJankovics$jMarcell$d1941-$tAz ember tragédiája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$ganimációs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 film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653 ##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$aanimációs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 film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653 ##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$ariport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700 1#	$aLavicska$jZsuzsanna$d1973-$4riporter</a:t>
            </a:r>
            <a:r>
              <a:rPr lang="hu-HU" sz="1900" dirty="0" smtClean="0"/>
              <a:t/>
            </a:r>
            <a:br>
              <a:rPr lang="hu-HU" sz="1900" dirty="0" smtClean="0"/>
            </a:br>
            <a:r>
              <a:rPr lang="hu-HU" sz="1900" dirty="0" smtClean="0"/>
              <a:t>730 02	</a:t>
            </a:r>
            <a:r>
              <a:rPr lang="hu-HU" sz="1900" dirty="0" err="1" smtClean="0"/>
              <a:t>$aKüzdők</a:t>
            </a:r>
            <a:r>
              <a:rPr lang="hu-HU" sz="1900" dirty="0" smtClean="0"/>
              <a:t> </a:t>
            </a:r>
            <a:r>
              <a:rPr lang="hu-HU" sz="1900" dirty="0" err="1" smtClean="0"/>
              <a:t>$círta</a:t>
            </a:r>
            <a:r>
              <a:rPr lang="hu-HU" sz="1900" dirty="0" smtClean="0"/>
              <a:t>, rendezte, tervezte Jankovics </a:t>
            </a:r>
            <a:r>
              <a:rPr lang="hu-HU" sz="1900" dirty="0" err="1" smtClean="0"/>
              <a:t>Marcell$ganimációs</a:t>
            </a:r>
            <a:r>
              <a:rPr lang="hu-HU" sz="1900" dirty="0" smtClean="0"/>
              <a:t> film</a:t>
            </a:r>
            <a:br>
              <a:rPr lang="hu-HU" sz="1900" dirty="0" smtClean="0"/>
            </a:br>
            <a:r>
              <a:rPr lang="hu-HU" sz="1900" dirty="0" smtClean="0"/>
              <a:t>730 32	</a:t>
            </a:r>
            <a:r>
              <a:rPr lang="hu-HU" sz="1900" dirty="0" err="1" smtClean="0"/>
              <a:t>$aAz</a:t>
            </a:r>
            <a:r>
              <a:rPr lang="hu-HU" sz="1900" dirty="0" smtClean="0"/>
              <a:t> ember tragédiája </a:t>
            </a:r>
            <a:r>
              <a:rPr lang="hu-HU" sz="1900" dirty="0" err="1" smtClean="0"/>
              <a:t>$belőzetes</a:t>
            </a:r>
            <a:r>
              <a:rPr lang="hu-HU" sz="1900" dirty="0" smtClean="0"/>
              <a:t> </a:t>
            </a:r>
            <a:r>
              <a:rPr lang="hu-HU" sz="1900" dirty="0" err="1" smtClean="0"/>
              <a:t>$bJankovics</a:t>
            </a:r>
            <a:r>
              <a:rPr lang="hu-HU" sz="1900" dirty="0" smtClean="0"/>
              <a:t> Marcell </a:t>
            </a:r>
            <a:r>
              <a:rPr lang="hu-HU" sz="1900" dirty="0" err="1" smtClean="0"/>
              <a:t>filmje$ganimációs</a:t>
            </a:r>
            <a:r>
              <a:rPr lang="hu-HU" sz="1900" dirty="0" smtClean="0"/>
              <a:t> film</a:t>
            </a:r>
          </a:p>
          <a:p>
            <a:pPr marL="365125" indent="-365125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773 1#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$tOrigo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$m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 Dinamikus weblap.$g2011. (dec.6.)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$dBudapest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Origo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 2011</a:t>
            </a:r>
          </a:p>
          <a:p>
            <a:pPr marL="892175" indent="-892175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$kFilmklub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$w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u-HU" sz="1900" dirty="0" smtClean="0">
                <a:solidFill>
                  <a:schemeClr val="bg2">
                    <a:lumMod val="75000"/>
                  </a:schemeClr>
                </a:solidFill>
              </a:rPr>
              <a:t>0032549</a:t>
            </a:r>
          </a:p>
          <a:p>
            <a:pPr marL="892175" indent="-892175">
              <a:spcBef>
                <a:spcPts val="0"/>
              </a:spcBef>
              <a:buNone/>
            </a:pP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856 4#	</a:t>
            </a:r>
            <a:r>
              <a:rPr lang="hu-HU" sz="1900" dirty="0" err="1" smtClean="0">
                <a:solidFill>
                  <a:schemeClr val="bg1">
                    <a:lumMod val="65000"/>
                  </a:schemeClr>
                </a:solidFill>
              </a:rPr>
              <a:t>$u</a:t>
            </a:r>
            <a:r>
              <a:rPr lang="hu-HU" sz="19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u-HU" sz="1900" u="sng" dirty="0" smtClean="0">
                <a:solidFill>
                  <a:schemeClr val="bg1">
                    <a:lumMod val="65000"/>
                  </a:schemeClr>
                </a:solidFill>
              </a:rPr>
              <a:t>http://www.origo.hu/filmklub/blog/interju/exkluziv/20111205-nekem-eleg-ennyi-vilaghirnev-jankovics-marcell-interju-az-ember.html</a:t>
            </a:r>
            <a:endParaRPr lang="hu-HU" sz="1900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1900" dirty="0"/>
          </a:p>
        </p:txBody>
      </p:sp>
    </p:spTree>
    <p:extLst>
      <p:ext uri="{BB962C8B-B14F-4D97-AF65-F5344CB8AC3E}">
        <p14:creationId xmlns:p14="http://schemas.microsoft.com/office/powerpoint/2010/main" val="367864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52600" y="156794"/>
            <a:ext cx="10972800" cy="1066800"/>
          </a:xfrm>
        </p:spPr>
        <p:txBody>
          <a:bodyPr>
            <a:normAutofit/>
          </a:bodyPr>
          <a:lstStyle/>
          <a:p>
            <a:pPr algn="r"/>
            <a:r>
              <a:rPr lang="hu-HU" sz="3200" dirty="0" smtClean="0"/>
              <a:t>A forrásdokumentum kapcsolati mezője</a:t>
            </a:r>
            <a:endParaRPr lang="hu-HU" sz="3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04866" y="1223594"/>
            <a:ext cx="10251774" cy="5301751"/>
          </a:xfrm>
        </p:spPr>
        <p:txBody>
          <a:bodyPr>
            <a:noAutofit/>
          </a:bodyPr>
          <a:lstStyle/>
          <a:p>
            <a:pPr marL="990600" indent="-990600">
              <a:buNone/>
            </a:pP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001 0056789</a:t>
            </a:r>
          </a:p>
          <a:p>
            <a:pPr marL="990600" indent="-990600">
              <a:buNone/>
            </a:pP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245 10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$a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"Nekem elég ennyi világhírnév„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$helektronikus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dok.$binterjú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Jankovics Marcellel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$c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[riporter] </a:t>
            </a:r>
            <a:r>
              <a:rPr lang="hu-HU" sz="2400" dirty="0" err="1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Lavicska</a:t>
            </a:r>
            <a:r>
              <a:rPr lang="hu-HU" sz="2400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Zsuzsanna</a:t>
            </a:r>
            <a:endParaRPr lang="hu-HU" sz="2400" dirty="0" smtClean="0">
              <a:latin typeface="+mj-lt"/>
            </a:endParaRPr>
          </a:p>
          <a:p>
            <a:pPr marL="990600" indent="-990600">
              <a:buNone/>
            </a:pPr>
            <a:r>
              <a:rPr lang="hu-HU" sz="2400" dirty="0" smtClean="0">
                <a:latin typeface="+mj-lt"/>
              </a:rPr>
              <a:t>773 1# </a:t>
            </a:r>
            <a:r>
              <a:rPr lang="hu-HU" sz="2400" dirty="0" err="1" smtClean="0">
                <a:latin typeface="+mj-lt"/>
              </a:rPr>
              <a:t>$tOrigo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$m</a:t>
            </a:r>
            <a:r>
              <a:rPr lang="hu-HU" sz="2400" dirty="0" smtClean="0">
                <a:latin typeface="+mj-lt"/>
              </a:rPr>
              <a:t> Dinamikus weblap $g2011. (dec.6.) </a:t>
            </a:r>
            <a:r>
              <a:rPr lang="hu-HU" sz="2400" dirty="0" err="1" smtClean="0">
                <a:latin typeface="+mj-lt"/>
              </a:rPr>
              <a:t>$dBudapest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Origo</a:t>
            </a:r>
            <a:r>
              <a:rPr lang="hu-HU" sz="2400" dirty="0" smtClean="0">
                <a:latin typeface="+mj-lt"/>
              </a:rPr>
              <a:t> 2011$kFilmklub </a:t>
            </a:r>
          </a:p>
          <a:p>
            <a:pPr marL="990600" indent="0">
              <a:buNone/>
            </a:pPr>
            <a:r>
              <a:rPr lang="hu-HU" sz="2400" dirty="0" err="1" smtClean="0">
                <a:latin typeface="+mj-lt"/>
              </a:rPr>
              <a:t>$w</a:t>
            </a:r>
            <a:r>
              <a:rPr lang="hu-HU" sz="2400" dirty="0" smtClean="0">
                <a:latin typeface="+mj-lt"/>
              </a:rPr>
              <a:t> 0032549 (amennyiben az </a:t>
            </a:r>
            <a:r>
              <a:rPr lang="hu-HU" sz="2400" dirty="0" err="1" smtClean="0">
                <a:latin typeface="+mj-lt"/>
              </a:rPr>
              <a:t>Origo-ról</a:t>
            </a:r>
            <a:r>
              <a:rPr lang="hu-HU" sz="2400" dirty="0" smtClean="0">
                <a:latin typeface="+mj-lt"/>
              </a:rPr>
              <a:t> is készül rekord)</a:t>
            </a:r>
          </a:p>
          <a:p>
            <a:pPr marL="365125" indent="625475">
              <a:buNone/>
            </a:pPr>
            <a:endParaRPr lang="hu-HU" sz="2400" dirty="0" smtClean="0">
              <a:latin typeface="+mj-lt"/>
            </a:endParaRPr>
          </a:p>
          <a:p>
            <a:pPr marL="365125" indent="625475">
              <a:buNone/>
            </a:pPr>
            <a:r>
              <a:rPr lang="hu-HU" sz="2400" i="1" dirty="0" smtClean="0">
                <a:latin typeface="+mj-lt"/>
              </a:rPr>
              <a:t>A kapcsolódó rekord:</a:t>
            </a:r>
          </a:p>
          <a:p>
            <a:pPr marL="365125" indent="625475">
              <a:buNone/>
            </a:pPr>
            <a:r>
              <a:rPr lang="hu-HU" sz="2400" dirty="0" smtClean="0">
                <a:latin typeface="+mj-lt"/>
              </a:rPr>
              <a:t>001 0032549</a:t>
            </a:r>
          </a:p>
          <a:p>
            <a:pPr marL="1611313" indent="-620713">
              <a:buNone/>
            </a:pPr>
            <a:r>
              <a:rPr lang="hu-HU" sz="2400" dirty="0" smtClean="0">
                <a:latin typeface="+mj-lt"/>
              </a:rPr>
              <a:t>245 00 </a:t>
            </a:r>
            <a:r>
              <a:rPr lang="hu-HU" sz="2400" dirty="0" err="1" smtClean="0"/>
              <a:t>$aOrigo</a:t>
            </a:r>
            <a:r>
              <a:rPr lang="hu-HU" sz="2400" dirty="0" smtClean="0"/>
              <a:t> </a:t>
            </a:r>
            <a:r>
              <a:rPr lang="hu-HU" sz="2400" dirty="0" err="1" smtClean="0"/>
              <a:t>$m</a:t>
            </a:r>
            <a:r>
              <a:rPr lang="hu-HU" sz="2400" dirty="0" smtClean="0"/>
              <a:t> Dinamikus weblap </a:t>
            </a:r>
            <a:r>
              <a:rPr lang="hu-HU" sz="2400" dirty="0" err="1" smtClean="0"/>
              <a:t>$cfőszerk</a:t>
            </a:r>
            <a:r>
              <a:rPr lang="hu-HU" sz="2400" dirty="0" smtClean="0"/>
              <a:t>. Pálmai L. Ákos</a:t>
            </a:r>
            <a:endParaRPr lang="hu-HU" sz="2400" dirty="0" smtClean="0">
              <a:latin typeface="+mj-lt"/>
            </a:endParaRPr>
          </a:p>
          <a:p>
            <a:pPr marL="365125" indent="625475">
              <a:buNone/>
            </a:pPr>
            <a:endParaRPr lang="hu-HU" sz="24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0826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86340" y="434076"/>
            <a:ext cx="9896060" cy="1066800"/>
          </a:xfrm>
        </p:spPr>
        <p:txBody>
          <a:bodyPr>
            <a:normAutofit/>
          </a:bodyPr>
          <a:lstStyle/>
          <a:p>
            <a:r>
              <a:rPr lang="hu-HU" sz="3200" dirty="0" smtClean="0"/>
              <a:t>Az elektronikus </a:t>
            </a:r>
            <a:r>
              <a:rPr lang="hu-HU" sz="3200" dirty="0" smtClean="0"/>
              <a:t>hozzáférés HUNMARC mezője </a:t>
            </a:r>
            <a:endParaRPr lang="hu-HU" sz="3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60714" y="1855366"/>
            <a:ext cx="1022168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dirty="0"/>
              <a:t>856 4</a:t>
            </a:r>
            <a:r>
              <a:rPr lang="hu-HU" sz="2400" dirty="0" smtClean="0"/>
              <a:t># </a:t>
            </a:r>
            <a:r>
              <a:rPr lang="hu-HU" sz="2400" dirty="0" err="1" smtClean="0"/>
              <a:t>$u</a:t>
            </a:r>
            <a:r>
              <a:rPr lang="hu-HU" sz="2400" u="sng" dirty="0" err="1" smtClean="0">
                <a:hlinkClick r:id="rId2"/>
              </a:rPr>
              <a:t>www.origo.hu</a:t>
            </a:r>
            <a:r>
              <a:rPr lang="hu-HU" sz="2400" u="sng" dirty="0" smtClean="0">
                <a:hlinkClick r:id="rId2"/>
              </a:rPr>
              <a:t>/filmklub/</a:t>
            </a:r>
            <a:r>
              <a:rPr lang="hu-HU" sz="2400" u="sng" dirty="0" err="1" smtClean="0">
                <a:hlinkClick r:id="rId2"/>
              </a:rPr>
              <a:t>blog</a:t>
            </a:r>
            <a:r>
              <a:rPr lang="hu-HU" sz="2400" u="sng" dirty="0" smtClean="0">
                <a:hlinkClick r:id="rId2"/>
              </a:rPr>
              <a:t>/</a:t>
            </a:r>
            <a:r>
              <a:rPr lang="hu-HU" sz="2400" u="sng" dirty="0" err="1" smtClean="0">
                <a:hlinkClick r:id="rId2"/>
              </a:rPr>
              <a:t>interju</a:t>
            </a:r>
            <a:r>
              <a:rPr lang="hu-HU" sz="2400" u="sng" dirty="0" smtClean="0">
                <a:hlinkClick r:id="rId2"/>
              </a:rPr>
              <a:t>/</a:t>
            </a:r>
            <a:r>
              <a:rPr lang="hu-HU" sz="2400" u="sng" dirty="0" err="1" smtClean="0">
                <a:hlinkClick r:id="rId2"/>
              </a:rPr>
              <a:t>exkluziv</a:t>
            </a:r>
            <a:r>
              <a:rPr lang="hu-HU" sz="2400" u="sng" dirty="0" smtClean="0">
                <a:hlinkClick r:id="rId2"/>
              </a:rPr>
              <a:t>/20111205-nekem-eleg-ennyi-vilaghirnev-jankovics-marcell-interju-az-ember.html</a:t>
            </a:r>
            <a:endParaRPr lang="hu-HU" sz="2400" u="sng" dirty="0" smtClean="0"/>
          </a:p>
          <a:p>
            <a:pPr marL="0" indent="0">
              <a:buNone/>
            </a:pPr>
            <a:endParaRPr lang="hu-HU" sz="2400" u="sng" dirty="0"/>
          </a:p>
          <a:p>
            <a:pPr marL="0" indent="0">
              <a:buNone/>
            </a:pPr>
            <a:r>
              <a:rPr lang="hu-HU" sz="2400" dirty="0" smtClean="0"/>
              <a:t>Az 538-as mező csak technikai adat, a hozzáférés módja, </a:t>
            </a:r>
            <a:r>
              <a:rPr lang="hu-HU" sz="2400" dirty="0" smtClean="0"/>
              <a:t>például </a:t>
            </a:r>
            <a:r>
              <a:rPr lang="hu-HU" sz="2400" dirty="0" smtClean="0"/>
              <a:t>http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8275479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71869" y="192359"/>
            <a:ext cx="9927771" cy="1066800"/>
          </a:xfrm>
        </p:spPr>
        <p:txBody>
          <a:bodyPr>
            <a:normAutofit fontScale="90000"/>
          </a:bodyPr>
          <a:lstStyle/>
          <a:p>
            <a:pPr algn="r"/>
            <a:r>
              <a:rPr lang="hu-HU" dirty="0" smtClean="0"/>
              <a:t>A kisfilmről készült analitikus rekord ISBD megjelenítése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21405" y="1259159"/>
            <a:ext cx="10517452" cy="519329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hu-HU" sz="2400" dirty="0"/>
              <a:t>Jankovics Marcell (1941-)</a:t>
            </a:r>
          </a:p>
          <a:p>
            <a:pPr marL="0" indent="354013">
              <a:spcBef>
                <a:spcPts val="0"/>
              </a:spcBef>
              <a:buNone/>
            </a:pPr>
            <a:r>
              <a:rPr lang="hu-HU" sz="2400" dirty="0"/>
              <a:t>Küzdők [mozgókép] </a:t>
            </a:r>
            <a:r>
              <a:rPr lang="hu-HU" sz="2400" dirty="0" smtClean="0"/>
              <a:t>/ írta</a:t>
            </a:r>
            <a:r>
              <a:rPr lang="hu-HU" sz="2400" dirty="0"/>
              <a:t>, rendezte, tervezte Jankovics Miklós ; operatőr Bacsó </a:t>
            </a:r>
            <a:r>
              <a:rPr lang="hu-HU" sz="2400" dirty="0" smtClean="0"/>
              <a:t>Zoltán. - Budapest </a:t>
            </a:r>
            <a:r>
              <a:rPr lang="hu-HU" sz="2400" dirty="0"/>
              <a:t>:  Pannónia Filmstúdió, 1977. – 1 animációs film (2 min., 21 sec.) : színes . - A Cannes-i Filmfesztiválon 1977-ben Aranypálma díjat nyert: „A legjobb kisfilm”. – A film a „Nekem elég ennyi világhírnév” című, Jankovics Marcellel készült riport beágyazott </a:t>
            </a:r>
            <a:r>
              <a:rPr lang="hu-HU" sz="2400" dirty="0" smtClean="0"/>
              <a:t>filmje. – Hozzáférés: </a:t>
            </a:r>
            <a:r>
              <a:rPr lang="hu-HU" sz="2400" u="sng" dirty="0">
                <a:hlinkClick r:id="rId2"/>
              </a:rPr>
              <a:t>http://www.origo.hu/filmklub/blog/interju/exkluziv/20111205-nekem-eleg-ennyi-vilaghirnev-jankovics-marcell-interju-az-ember.html</a:t>
            </a:r>
            <a:r>
              <a:rPr lang="hu-HU" sz="2400" dirty="0"/>
              <a:t> [letöltés: 2013. 12.10.]</a:t>
            </a:r>
            <a:r>
              <a:rPr lang="hu-HU" sz="2400" dirty="0" smtClean="0"/>
              <a:t> </a:t>
            </a:r>
            <a:endParaRPr lang="hu-HU" sz="2400" dirty="0"/>
          </a:p>
          <a:p>
            <a:pPr marL="0" indent="354013">
              <a:spcBef>
                <a:spcPts val="0"/>
              </a:spcBef>
              <a:buNone/>
            </a:pPr>
            <a:r>
              <a:rPr lang="hu-HU" sz="2400" dirty="0" err="1"/>
              <a:t>In</a:t>
            </a:r>
            <a:r>
              <a:rPr lang="hu-HU" sz="2400" dirty="0"/>
              <a:t>: </a:t>
            </a:r>
            <a:r>
              <a:rPr lang="hu-HU" sz="2400" dirty="0" err="1" smtClean="0"/>
              <a:t>Origo</a:t>
            </a:r>
            <a:r>
              <a:rPr lang="hu-HU" sz="2400" dirty="0" smtClean="0"/>
              <a:t> </a:t>
            </a:r>
            <a:r>
              <a:rPr lang="hu-HU" sz="2400" dirty="0"/>
              <a:t>[elektronikus </a:t>
            </a:r>
            <a:r>
              <a:rPr lang="hu-HU" sz="2400" dirty="0" err="1"/>
              <a:t>dok</a:t>
            </a:r>
            <a:r>
              <a:rPr lang="hu-HU" sz="2400" dirty="0"/>
              <a:t>.]. – Dinamikus weblap. 2011. (dec. 6.). - Budapest : </a:t>
            </a:r>
            <a:r>
              <a:rPr lang="hu-HU" sz="2400" dirty="0" err="1"/>
              <a:t>Origo</a:t>
            </a:r>
            <a:r>
              <a:rPr lang="hu-HU" sz="2400" dirty="0"/>
              <a:t>, 2011.  – (Filmklub). – Hozzáférés módja: URL: </a:t>
            </a:r>
            <a:r>
              <a:rPr lang="hu-HU" sz="2400" u="sng" dirty="0" smtClean="0"/>
              <a:t>http</a:t>
            </a:r>
            <a:r>
              <a:rPr lang="hu-HU" sz="2400" u="sng" dirty="0"/>
              <a:t>://</a:t>
            </a:r>
            <a:r>
              <a:rPr lang="hu-HU" sz="2400" u="sng" dirty="0" smtClean="0"/>
              <a:t>www.origo.hu</a:t>
            </a:r>
            <a:r>
              <a:rPr lang="hu-HU" sz="2400" dirty="0" smtClean="0"/>
              <a:t> </a:t>
            </a:r>
            <a:r>
              <a:rPr lang="hu-HU" sz="2400" dirty="0"/>
              <a:t>[letöltés: 2013. 12.10.] </a:t>
            </a:r>
          </a:p>
        </p:txBody>
      </p:sp>
    </p:spTree>
    <p:extLst>
      <p:ext uri="{BB962C8B-B14F-4D97-AF65-F5344CB8AC3E}">
        <p14:creationId xmlns:p14="http://schemas.microsoft.com/office/powerpoint/2010/main" val="291310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35360" y="697260"/>
            <a:ext cx="11521280" cy="6160740"/>
          </a:xfrm>
          <a:solidFill>
            <a:srgbClr val="E6EDD1"/>
          </a:solidFill>
        </p:spPr>
        <p:txBody>
          <a:bodyPr>
            <a:noAutofit/>
          </a:bodyPr>
          <a:lstStyle/>
          <a:p>
            <a:pPr marL="365125" indent="-365125">
              <a:buNone/>
            </a:pPr>
            <a:r>
              <a:rPr lang="hu-HU" sz="2000" dirty="0">
                <a:latin typeface="Arial" pitchFamily="34" charset="0"/>
                <a:cs typeface="Arial" pitchFamily="34" charset="0"/>
              </a:rPr>
              <a:t>001	</a:t>
            </a:r>
            <a:r>
              <a:rPr lang="hu-HU" sz="2000" dirty="0" smtClean="0">
                <a:latin typeface="Arial" pitchFamily="34" charset="0"/>
                <a:cs typeface="Arial" pitchFamily="34" charset="0"/>
              </a:rPr>
              <a:t>89753521 </a:t>
            </a:r>
            <a:endParaRPr lang="hu-HU" sz="2000" dirty="0">
              <a:latin typeface="Arial" pitchFamily="34" charset="0"/>
              <a:cs typeface="Arial" pitchFamily="34" charset="0"/>
            </a:endParaRPr>
          </a:p>
          <a:p>
            <a:pPr marL="84138" indent="-84138">
              <a:buNone/>
            </a:pPr>
            <a:r>
              <a:rPr lang="hu-HU" sz="2000" dirty="0">
                <a:latin typeface="Arial" pitchFamily="34" charset="0"/>
                <a:cs typeface="Arial" pitchFamily="34" charset="0"/>
              </a:rPr>
              <a:t>005	2011121013302301</a:t>
            </a:r>
          </a:p>
          <a:p>
            <a:pPr marL="895350" indent="-895350">
              <a:buNone/>
            </a:pPr>
            <a:r>
              <a:rPr lang="hu-HU" sz="2000" dirty="0">
                <a:latin typeface="Arial" pitchFamily="34" charset="0"/>
                <a:cs typeface="Arial" pitchFamily="34" charset="0"/>
              </a:rPr>
              <a:t>100 10	$</a:t>
            </a:r>
            <a:r>
              <a:rPr lang="hu-HU" sz="2000" dirty="0" smtClean="0">
                <a:latin typeface="Arial" pitchFamily="34" charset="0"/>
                <a:cs typeface="Arial" pitchFamily="34" charset="0"/>
              </a:rPr>
              <a:t>aJankovics$jMarcell$d1941-</a:t>
            </a:r>
          </a:p>
          <a:p>
            <a:pPr marL="895350" indent="-895350">
              <a:buNone/>
            </a:pPr>
            <a:r>
              <a:rPr lang="hu-HU" sz="2000" dirty="0" smtClean="0">
                <a:latin typeface="Arial" pitchFamily="34" charset="0"/>
                <a:cs typeface="Arial" pitchFamily="34" charset="0"/>
              </a:rPr>
              <a:t>245 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10	</a:t>
            </a:r>
            <a:r>
              <a:rPr lang="hu-HU" sz="2000" dirty="0" err="1">
                <a:latin typeface="Arial" pitchFamily="34" charset="0"/>
                <a:cs typeface="Arial" pitchFamily="34" charset="0"/>
              </a:rPr>
              <a:t>$aKüzdők$hmozgókép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hu-HU" sz="2000" dirty="0" err="1">
                <a:latin typeface="Arial" pitchFamily="34" charset="0"/>
                <a:cs typeface="Arial" pitchFamily="34" charset="0"/>
              </a:rPr>
              <a:t>$c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 írta, rendezte, tervezte </a:t>
            </a:r>
            <a:r>
              <a:rPr lang="hu-HU" sz="2000" dirty="0" smtClean="0">
                <a:latin typeface="Arial" pitchFamily="34" charset="0"/>
                <a:cs typeface="Arial" pitchFamily="34" charset="0"/>
              </a:rPr>
              <a:t>Jankovics</a:t>
            </a:r>
          </a:p>
          <a:p>
            <a:pPr marL="895350" indent="0" defTabSz="261938">
              <a:buNone/>
            </a:pPr>
            <a:r>
              <a:rPr lang="hu-HU" sz="2000" dirty="0" err="1" smtClean="0">
                <a:latin typeface="Arial" pitchFamily="34" charset="0"/>
                <a:cs typeface="Arial" pitchFamily="34" charset="0"/>
              </a:rPr>
              <a:t>Marcell$eoperatőr</a:t>
            </a:r>
            <a:r>
              <a:rPr lang="hu-HU" sz="2000" dirty="0" smtClean="0">
                <a:latin typeface="Arial" pitchFamily="34" charset="0"/>
                <a:cs typeface="Arial" pitchFamily="34" charset="0"/>
              </a:rPr>
              <a:t> Bacsó Zoltán</a:t>
            </a:r>
          </a:p>
          <a:p>
            <a:pPr marL="895350" indent="-895350" defTabSz="261938">
              <a:buNone/>
            </a:pPr>
            <a:r>
              <a:rPr lang="hu-HU" sz="2000" dirty="0" smtClean="0">
                <a:latin typeface="Arial" pitchFamily="34" charset="0"/>
                <a:cs typeface="Arial" pitchFamily="34" charset="0"/>
              </a:rPr>
              <a:t>260 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01	</a:t>
            </a:r>
            <a:r>
              <a:rPr lang="hu-HU" sz="2000" dirty="0" err="1">
                <a:latin typeface="Arial" pitchFamily="34" charset="0"/>
                <a:cs typeface="Arial" pitchFamily="34" charset="0"/>
              </a:rPr>
              <a:t>$aBudapest$b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 Pannónia Filmstúdió $</a:t>
            </a:r>
            <a:r>
              <a:rPr lang="hu-HU" sz="2000" dirty="0" smtClean="0">
                <a:latin typeface="Arial" pitchFamily="34" charset="0"/>
                <a:cs typeface="Arial" pitchFamily="34" charset="0"/>
              </a:rPr>
              <a:t>c1977</a:t>
            </a:r>
          </a:p>
          <a:p>
            <a:pPr marL="895350" indent="-895350" defTabSz="261938">
              <a:buNone/>
            </a:pPr>
            <a:r>
              <a:rPr lang="hu-HU" sz="2000" dirty="0" smtClean="0">
                <a:latin typeface="Arial" pitchFamily="34" charset="0"/>
                <a:cs typeface="Arial" pitchFamily="34" charset="0"/>
              </a:rPr>
              <a:t>300 ## $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a1 animációs film (2 min., 21 sec.) </a:t>
            </a:r>
            <a:r>
              <a:rPr lang="hu-HU" sz="2000" dirty="0" err="1">
                <a:latin typeface="Arial" pitchFamily="34" charset="0"/>
                <a:cs typeface="Arial" pitchFamily="34" charset="0"/>
              </a:rPr>
              <a:t>$bszínes</a:t>
            </a:r>
            <a:endParaRPr lang="hu-HU" sz="2000" dirty="0">
              <a:latin typeface="Arial" pitchFamily="34" charset="0"/>
              <a:cs typeface="Arial" pitchFamily="34" charset="0"/>
            </a:endParaRPr>
          </a:p>
          <a:p>
            <a:pPr marL="895350" indent="-895350">
              <a:buNone/>
            </a:pPr>
            <a:r>
              <a:rPr lang="hu-HU" sz="2000" dirty="0">
                <a:latin typeface="Arial" pitchFamily="34" charset="0"/>
                <a:cs typeface="Arial" pitchFamily="34" charset="0"/>
              </a:rPr>
              <a:t>580 </a:t>
            </a:r>
            <a:r>
              <a:rPr lang="hu-HU" sz="2000" dirty="0" smtClean="0">
                <a:latin typeface="Arial" pitchFamily="34" charset="0"/>
                <a:cs typeface="Arial" pitchFamily="34" charset="0"/>
              </a:rPr>
              <a:t>##  </a:t>
            </a:r>
            <a:r>
              <a:rPr lang="hu-HU" sz="2000" dirty="0" err="1" smtClean="0">
                <a:latin typeface="Arial" pitchFamily="34" charset="0"/>
                <a:cs typeface="Arial" pitchFamily="34" charset="0"/>
              </a:rPr>
              <a:t>$</a:t>
            </a:r>
            <a:r>
              <a:rPr lang="hu-HU" sz="2000" dirty="0" err="1">
                <a:latin typeface="Arial" pitchFamily="34" charset="0"/>
                <a:cs typeface="Arial" pitchFamily="34" charset="0"/>
              </a:rPr>
              <a:t>a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 A film a „Nekem elég ennyi világhírnév” című, Jankovics Marcellel készült </a:t>
            </a:r>
            <a:r>
              <a:rPr lang="hu-HU" sz="2000" dirty="0" smtClean="0">
                <a:latin typeface="Arial" pitchFamily="34" charset="0"/>
                <a:cs typeface="Arial" pitchFamily="34" charset="0"/>
              </a:rPr>
              <a:t> riport 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beágyazott filmje</a:t>
            </a:r>
          </a:p>
          <a:p>
            <a:pPr marL="895350" indent="-895350">
              <a:buNone/>
            </a:pPr>
            <a:r>
              <a:rPr lang="hu-HU" sz="2000" dirty="0">
                <a:latin typeface="Arial" pitchFamily="34" charset="0"/>
                <a:cs typeface="Arial" pitchFamily="34" charset="0"/>
              </a:rPr>
              <a:t>586 ##	</a:t>
            </a:r>
            <a:r>
              <a:rPr lang="hu-HU" sz="2000" dirty="0" err="1">
                <a:latin typeface="Arial" pitchFamily="34" charset="0"/>
                <a:cs typeface="Arial" pitchFamily="34" charset="0"/>
              </a:rPr>
              <a:t>$a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 A Cannes-i Filmfesztiválon 1977-ben Aranypálma díjat nyert „A legjobb </a:t>
            </a:r>
            <a:r>
              <a:rPr lang="hu-HU" sz="2000" dirty="0" smtClean="0">
                <a:latin typeface="Arial" pitchFamily="34" charset="0"/>
                <a:cs typeface="Arial" pitchFamily="34" charset="0"/>
              </a:rPr>
              <a:t>kisfilm”</a:t>
            </a:r>
          </a:p>
          <a:p>
            <a:pPr marL="895350" indent="-895350">
              <a:buNone/>
            </a:pPr>
            <a:r>
              <a:rPr lang="hu-HU" sz="2000" dirty="0" smtClean="0">
                <a:latin typeface="Arial" pitchFamily="34" charset="0"/>
                <a:cs typeface="Arial" pitchFamily="34" charset="0"/>
              </a:rPr>
              <a:t>653 ##</a:t>
            </a:r>
            <a:r>
              <a:rPr lang="hu-HU" sz="2000" dirty="0" err="1" smtClean="0">
                <a:latin typeface="Arial" pitchFamily="34" charset="0"/>
                <a:cs typeface="Arial" pitchFamily="34" charset="0"/>
              </a:rPr>
              <a:t>$aanimációs</a:t>
            </a:r>
            <a:r>
              <a:rPr lang="hu-HU" sz="2000" dirty="0" smtClean="0">
                <a:latin typeface="Arial" pitchFamily="34" charset="0"/>
                <a:cs typeface="Arial" pitchFamily="34" charset="0"/>
              </a:rPr>
              <a:t> film</a:t>
            </a:r>
          </a:p>
          <a:p>
            <a:pPr marL="895350" indent="-895350">
              <a:buNone/>
            </a:pPr>
            <a:r>
              <a:rPr lang="hu-HU" sz="2000" dirty="0" smtClean="0">
                <a:latin typeface="Arial" pitchFamily="34" charset="0"/>
                <a:cs typeface="Arial" pitchFamily="34" charset="0"/>
              </a:rPr>
              <a:t>773 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1#	</a:t>
            </a:r>
            <a:r>
              <a:rPr lang="hu-HU" sz="2000" dirty="0" err="1">
                <a:latin typeface="Arial" pitchFamily="34" charset="0"/>
                <a:cs typeface="Arial" pitchFamily="34" charset="0"/>
              </a:rPr>
              <a:t>$tOrigo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hu-HU" sz="2000" dirty="0" err="1">
                <a:latin typeface="Arial" pitchFamily="34" charset="0"/>
                <a:cs typeface="Arial" pitchFamily="34" charset="0"/>
              </a:rPr>
              <a:t>$m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 Dinamikus weblap.$g2011. (dec.6.) </a:t>
            </a:r>
            <a:r>
              <a:rPr lang="hu-HU" sz="2000" dirty="0" err="1">
                <a:latin typeface="Arial" pitchFamily="34" charset="0"/>
                <a:cs typeface="Arial" pitchFamily="34" charset="0"/>
              </a:rPr>
              <a:t>$dBudapest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hu-HU" sz="2000" dirty="0" err="1">
                <a:latin typeface="Arial" pitchFamily="34" charset="0"/>
                <a:cs typeface="Arial" pitchFamily="34" charset="0"/>
              </a:rPr>
              <a:t>Origo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hu-HU" sz="2000" dirty="0" smtClean="0">
                <a:latin typeface="Arial" pitchFamily="34" charset="0"/>
                <a:cs typeface="Arial" pitchFamily="34" charset="0"/>
              </a:rPr>
              <a:t>2011$kFilmklub </a:t>
            </a:r>
            <a:r>
              <a:rPr lang="hu-HU" sz="2000" dirty="0" err="1">
                <a:latin typeface="Arial" pitchFamily="34" charset="0"/>
                <a:cs typeface="Arial" pitchFamily="34" charset="0"/>
              </a:rPr>
              <a:t>$</a:t>
            </a:r>
            <a:r>
              <a:rPr lang="hu-HU" sz="2000" dirty="0" err="1" smtClean="0">
                <a:latin typeface="Arial" pitchFamily="34" charset="0"/>
                <a:cs typeface="Arial" pitchFamily="34" charset="0"/>
              </a:rPr>
              <a:t>w</a:t>
            </a:r>
            <a:r>
              <a:rPr lang="hu-HU" sz="2000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2000" dirty="0" smtClean="0">
                <a:latin typeface="Arial" pitchFamily="34" charset="0"/>
                <a:cs typeface="Arial" pitchFamily="34" charset="0"/>
              </a:rPr>
              <a:t>0032549</a:t>
            </a:r>
            <a:endParaRPr lang="hu-HU" sz="2000" dirty="0">
              <a:latin typeface="Arial" pitchFamily="34" charset="0"/>
              <a:cs typeface="Arial" pitchFamily="34" charset="0"/>
            </a:endParaRPr>
          </a:p>
          <a:p>
            <a:pPr marL="895350" indent="-895350">
              <a:buNone/>
            </a:pPr>
            <a:r>
              <a:rPr lang="hu-HU" sz="2000" dirty="0">
                <a:latin typeface="Arial" pitchFamily="34" charset="0"/>
                <a:cs typeface="Arial" pitchFamily="34" charset="0"/>
              </a:rPr>
              <a:t>856 4</a:t>
            </a:r>
            <a:r>
              <a:rPr lang="hu-HU" sz="2000" dirty="0" smtClean="0">
                <a:latin typeface="Arial" pitchFamily="34" charset="0"/>
                <a:cs typeface="Arial" pitchFamily="34" charset="0"/>
              </a:rPr>
              <a:t># </a:t>
            </a:r>
            <a:r>
              <a:rPr lang="hu-HU" sz="2000" dirty="0" err="1" smtClean="0">
                <a:latin typeface="Arial" pitchFamily="34" charset="0"/>
                <a:cs typeface="Arial" pitchFamily="34" charset="0"/>
              </a:rPr>
              <a:t>$u</a:t>
            </a:r>
            <a:r>
              <a:rPr lang="hu-HU" sz="2000" u="sng" dirty="0" err="1" smtClean="0">
                <a:latin typeface="Arial" pitchFamily="34" charset="0"/>
                <a:cs typeface="Arial" pitchFamily="34" charset="0"/>
                <a:hlinkClick r:id="rId2"/>
              </a:rPr>
              <a:t>http</a:t>
            </a:r>
            <a:r>
              <a:rPr lang="hu-HU" sz="2000" u="sng" dirty="0" smtClean="0">
                <a:latin typeface="Arial" pitchFamily="34" charset="0"/>
                <a:cs typeface="Arial" pitchFamily="34" charset="0"/>
                <a:hlinkClick r:id="rId2"/>
              </a:rPr>
              <a:t>://</a:t>
            </a:r>
            <a:r>
              <a:rPr lang="hu-HU" sz="2000" u="sng" dirty="0" err="1" smtClean="0">
                <a:latin typeface="Arial" pitchFamily="34" charset="0"/>
                <a:cs typeface="Arial" pitchFamily="34" charset="0"/>
                <a:hlinkClick r:id="rId2"/>
              </a:rPr>
              <a:t>www.origo.hu</a:t>
            </a:r>
            <a:r>
              <a:rPr lang="hu-HU" sz="2000" u="sng" dirty="0" smtClean="0">
                <a:latin typeface="Arial" pitchFamily="34" charset="0"/>
                <a:cs typeface="Arial" pitchFamily="34" charset="0"/>
                <a:hlinkClick r:id="rId2"/>
              </a:rPr>
              <a:t>/filmklub/</a:t>
            </a:r>
            <a:r>
              <a:rPr lang="hu-HU" sz="2000" u="sng" dirty="0" err="1" smtClean="0">
                <a:latin typeface="Arial" pitchFamily="34" charset="0"/>
                <a:cs typeface="Arial" pitchFamily="34" charset="0"/>
                <a:hlinkClick r:id="rId2"/>
              </a:rPr>
              <a:t>blog</a:t>
            </a:r>
            <a:r>
              <a:rPr lang="hu-HU" sz="2000" u="sng" dirty="0" smtClean="0">
                <a:latin typeface="Arial" pitchFamily="34" charset="0"/>
                <a:cs typeface="Arial" pitchFamily="34" charset="0"/>
                <a:hlinkClick r:id="rId2"/>
              </a:rPr>
              <a:t>/</a:t>
            </a:r>
            <a:r>
              <a:rPr lang="hu-HU" sz="2000" u="sng" dirty="0" err="1" smtClean="0">
                <a:latin typeface="Arial" pitchFamily="34" charset="0"/>
                <a:cs typeface="Arial" pitchFamily="34" charset="0"/>
                <a:hlinkClick r:id="rId2"/>
              </a:rPr>
              <a:t>interju</a:t>
            </a:r>
            <a:r>
              <a:rPr lang="hu-HU" sz="2000" u="sng" dirty="0" smtClean="0">
                <a:latin typeface="Arial" pitchFamily="34" charset="0"/>
                <a:cs typeface="Arial" pitchFamily="34" charset="0"/>
                <a:hlinkClick r:id="rId2"/>
              </a:rPr>
              <a:t>/</a:t>
            </a:r>
            <a:r>
              <a:rPr lang="hu-HU" sz="2000" u="sng" dirty="0" err="1" smtClean="0">
                <a:latin typeface="Arial" pitchFamily="34" charset="0"/>
                <a:cs typeface="Arial" pitchFamily="34" charset="0"/>
                <a:hlinkClick r:id="rId2"/>
              </a:rPr>
              <a:t>exkluziv</a:t>
            </a:r>
            <a:r>
              <a:rPr lang="hu-HU" sz="2000" u="sng" dirty="0" smtClean="0">
                <a:latin typeface="Arial" pitchFamily="34" charset="0"/>
                <a:cs typeface="Arial" pitchFamily="34" charset="0"/>
                <a:hlinkClick r:id="rId2"/>
              </a:rPr>
              <a:t>/20111205-nekem-eleg-ennyi-vilaghirnev-jankovics-marcell-interju-az-ember.html</a:t>
            </a:r>
            <a:endParaRPr lang="hu-H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27380" y="125760"/>
            <a:ext cx="9455020" cy="1143000"/>
          </a:xfrm>
          <a:solidFill>
            <a:srgbClr val="E6EDD1"/>
          </a:solidFill>
        </p:spPr>
        <p:txBody>
          <a:bodyPr>
            <a:noAutofit/>
          </a:bodyPr>
          <a:lstStyle/>
          <a:p>
            <a:pPr algn="r"/>
            <a:r>
              <a:rPr lang="hu-HU" sz="3600" dirty="0" smtClean="0"/>
              <a:t>A kisfilmről készült analitikus rekord HUNMARC megjelenítése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62854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98170" y="692696"/>
            <a:ext cx="9898021" cy="10668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Filmek adatainak megállapításához segítség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sz="2800" dirty="0" err="1" smtClean="0"/>
              <a:t>IMDb</a:t>
            </a:r>
            <a:r>
              <a:rPr lang="hu-HU" sz="2800" dirty="0" smtClean="0"/>
              <a:t>= The Internet </a:t>
            </a:r>
            <a:r>
              <a:rPr lang="hu-HU" sz="2800" dirty="0" err="1" smtClean="0"/>
              <a:t>Move</a:t>
            </a:r>
            <a:r>
              <a:rPr lang="hu-HU" sz="2800" dirty="0" smtClean="0"/>
              <a:t> </a:t>
            </a:r>
            <a:r>
              <a:rPr lang="hu-HU" sz="2800" dirty="0" err="1" smtClean="0"/>
              <a:t>Database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3222417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362288" y="1473221"/>
            <a:ext cx="8915399" cy="2262781"/>
          </a:xfrm>
        </p:spPr>
        <p:txBody>
          <a:bodyPr>
            <a:normAutofit/>
          </a:bodyPr>
          <a:lstStyle/>
          <a:p>
            <a:r>
              <a:rPr lang="hu-HU" sz="4000" dirty="0" smtClean="0"/>
              <a:t>Neten megjelenő színikritika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296548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52631" y="1251858"/>
            <a:ext cx="1687056" cy="3256536"/>
          </a:xfrm>
        </p:spPr>
        <p:txBody>
          <a:bodyPr/>
          <a:lstStyle/>
          <a:p>
            <a:r>
              <a:rPr lang="hu-HU" dirty="0" smtClean="0"/>
              <a:t>A dokumentumot azonosító leíró adatok a főtétel besorolási adatával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609497" y="25598"/>
            <a:ext cx="5346473" cy="942532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hu-HU" dirty="0">
                <a:latin typeface="Century" panose="02040604050505020304" pitchFamily="18" charset="0"/>
              </a:rPr>
              <a:t>Kovács Bálint</a:t>
            </a:r>
          </a:p>
          <a:p>
            <a:pPr marL="0" indent="271463">
              <a:spcBef>
                <a:spcPts val="0"/>
              </a:spcBef>
              <a:buNone/>
            </a:pPr>
            <a:r>
              <a:rPr lang="hu-HU" dirty="0">
                <a:latin typeface="Century" panose="02040604050505020304" pitchFamily="18" charset="0"/>
              </a:rPr>
              <a:t> </a:t>
            </a:r>
            <a:r>
              <a:rPr lang="hu-HU" dirty="0" smtClean="0">
                <a:latin typeface="Century" panose="02040604050505020304" pitchFamily="18" charset="0"/>
              </a:rPr>
              <a:t>Johanna </a:t>
            </a:r>
            <a:r>
              <a:rPr lang="hu-HU" dirty="0">
                <a:latin typeface="Century" panose="02040604050505020304" pitchFamily="18" charset="0"/>
              </a:rPr>
              <a:t>a máglyán [színielőadás] / szöveg Paul </a:t>
            </a:r>
            <a:r>
              <a:rPr lang="hu-HU" dirty="0" err="1">
                <a:latin typeface="Century" panose="02040604050505020304" pitchFamily="18" charset="0"/>
              </a:rPr>
              <a:t>Claudel</a:t>
            </a:r>
            <a:r>
              <a:rPr lang="hu-HU" dirty="0">
                <a:latin typeface="Century" panose="02040604050505020304" pitchFamily="18" charset="0"/>
              </a:rPr>
              <a:t> ; zene Arthur Honegger ; ford. </a:t>
            </a:r>
            <a:r>
              <a:rPr lang="hu-HU" dirty="0" err="1">
                <a:latin typeface="Century" panose="02040604050505020304" pitchFamily="18" charset="0"/>
              </a:rPr>
              <a:t>Raics</a:t>
            </a:r>
            <a:r>
              <a:rPr lang="hu-HU" dirty="0">
                <a:latin typeface="Century" panose="02040604050505020304" pitchFamily="18" charset="0"/>
              </a:rPr>
              <a:t> István ; rendező </a:t>
            </a:r>
            <a:r>
              <a:rPr lang="hu-HU" dirty="0" err="1">
                <a:latin typeface="Century" panose="02040604050505020304" pitchFamily="18" charset="0"/>
              </a:rPr>
              <a:t>Vidnyánszky</a:t>
            </a:r>
            <a:r>
              <a:rPr lang="hu-HU" dirty="0">
                <a:latin typeface="Century" panose="02040604050505020304" pitchFamily="18" charset="0"/>
              </a:rPr>
              <a:t> Attila ; </a:t>
            </a:r>
            <a:r>
              <a:rPr lang="hu-HU" dirty="0" err="1">
                <a:latin typeface="Century" panose="02040604050505020304" pitchFamily="18" charset="0"/>
              </a:rPr>
              <a:t>közrem</a:t>
            </a:r>
            <a:r>
              <a:rPr lang="hu-HU" dirty="0">
                <a:latin typeface="Century" panose="02040604050505020304" pitchFamily="18" charset="0"/>
              </a:rPr>
              <a:t>. MÁV Szimfonikus Zenekar ; </a:t>
            </a:r>
            <a:r>
              <a:rPr lang="hu-HU" dirty="0" smtClean="0">
                <a:latin typeface="Century" panose="02040604050505020304" pitchFamily="18" charset="0"/>
              </a:rPr>
              <a:t>karigazgató </a:t>
            </a:r>
            <a:r>
              <a:rPr lang="hu-HU" dirty="0" err="1">
                <a:latin typeface="Century" panose="02040604050505020304" pitchFamily="18" charset="0"/>
              </a:rPr>
              <a:t>Sapszon</a:t>
            </a:r>
            <a:r>
              <a:rPr lang="hu-HU" dirty="0">
                <a:latin typeface="Century" panose="02040604050505020304" pitchFamily="18" charset="0"/>
              </a:rPr>
              <a:t> Ferenc ; Bozsik </a:t>
            </a:r>
            <a:r>
              <a:rPr lang="hu-HU" dirty="0" err="1">
                <a:latin typeface="Century" panose="02040604050505020304" pitchFamily="18" charset="0"/>
              </a:rPr>
              <a:t>Yvette</a:t>
            </a:r>
            <a:r>
              <a:rPr lang="hu-HU" dirty="0">
                <a:latin typeface="Century" panose="02040604050505020304" pitchFamily="18" charset="0"/>
              </a:rPr>
              <a:t> Társulat ; [szereplők] Tompos </a:t>
            </a:r>
            <a:r>
              <a:rPr lang="hu-HU" dirty="0" err="1">
                <a:latin typeface="Century" panose="02040604050505020304" pitchFamily="18" charset="0"/>
              </a:rPr>
              <a:t>Kátya</a:t>
            </a:r>
            <a:r>
              <a:rPr lang="hu-HU" dirty="0">
                <a:latin typeface="Century" panose="02040604050505020304" pitchFamily="18" charset="0"/>
              </a:rPr>
              <a:t> [et </a:t>
            </a:r>
            <a:r>
              <a:rPr lang="hu-HU" dirty="0" err="1">
                <a:latin typeface="Century" panose="02040604050505020304" pitchFamily="18" charset="0"/>
              </a:rPr>
              <a:t>al</a:t>
            </a:r>
            <a:r>
              <a:rPr lang="hu-HU" dirty="0">
                <a:latin typeface="Century" panose="02040604050505020304" pitchFamily="18" charset="0"/>
              </a:rPr>
              <a:t>.] . - Budapest : Nemzeti Színház, 2013 . - Bemutató 2013. november 29. - Az adatok forrása a Nemzeti Színház honlapja </a:t>
            </a:r>
            <a:r>
              <a:rPr lang="hu-HU" u="sng" dirty="0">
                <a:latin typeface="Century" panose="02040604050505020304" pitchFamily="18" charset="0"/>
                <a:hlinkClick r:id="rId2"/>
              </a:rPr>
              <a:t>http://www.nemzetiszinhaz.hu/eloadasok&amp;list=actual&amp;performance=237</a:t>
            </a:r>
            <a:endParaRPr lang="hu-HU" dirty="0">
              <a:latin typeface="Century" panose="02040604050505020304" pitchFamily="18" charset="0"/>
            </a:endParaRPr>
          </a:p>
          <a:p>
            <a:pPr marL="0" indent="358775">
              <a:spcBef>
                <a:spcPts val="0"/>
              </a:spcBef>
              <a:buNone/>
            </a:pPr>
            <a:r>
              <a:rPr lang="hu-HU" b="1" dirty="0" err="1" smtClean="0">
                <a:latin typeface="Century" panose="02040604050505020304" pitchFamily="18" charset="0"/>
              </a:rPr>
              <a:t>Ism</a:t>
            </a:r>
            <a:r>
              <a:rPr lang="hu-HU" dirty="0">
                <a:latin typeface="Century" panose="02040604050505020304" pitchFamily="18" charset="0"/>
              </a:rPr>
              <a:t>.: A liberálisok égették meg Johannát [elektronikus </a:t>
            </a:r>
            <a:r>
              <a:rPr lang="hu-HU" dirty="0" err="1">
                <a:latin typeface="Century" panose="02040604050505020304" pitchFamily="18" charset="0"/>
              </a:rPr>
              <a:t>dok</a:t>
            </a:r>
            <a:r>
              <a:rPr lang="hu-HU" dirty="0">
                <a:latin typeface="Century" panose="02040604050505020304" pitchFamily="18" charset="0"/>
              </a:rPr>
              <a:t>.] / Kovács Bálint ; fotó </a:t>
            </a:r>
            <a:r>
              <a:rPr lang="hu-HU" dirty="0" err="1">
                <a:latin typeface="Century" panose="02040604050505020304" pitchFamily="18" charset="0"/>
              </a:rPr>
              <a:t>Jekken</a:t>
            </a:r>
            <a:r>
              <a:rPr lang="hu-HU" dirty="0">
                <a:latin typeface="Century" panose="02040604050505020304" pitchFamily="18" charset="0"/>
              </a:rPr>
              <a:t> </a:t>
            </a:r>
            <a:r>
              <a:rPr lang="hu-HU" dirty="0" smtClean="0">
                <a:latin typeface="Century" panose="02040604050505020304" pitchFamily="18" charset="0"/>
              </a:rPr>
              <a:t>Péter . </a:t>
            </a:r>
            <a:r>
              <a:rPr lang="hu-HU" dirty="0">
                <a:latin typeface="Century" panose="02040604050505020304" pitchFamily="18" charset="0"/>
              </a:rPr>
              <a:t>– Szöveg, képek, kommentek. – (Kultúra. </a:t>
            </a:r>
            <a:r>
              <a:rPr lang="hu-HU" dirty="0" smtClean="0">
                <a:latin typeface="Century" panose="02040604050505020304" pitchFamily="18" charset="0"/>
              </a:rPr>
              <a:t>Egy-felvonás). – Hozzáférés: </a:t>
            </a:r>
            <a:r>
              <a:rPr lang="hu-HU" u="sng" dirty="0">
                <a:latin typeface="Century" panose="02040604050505020304" pitchFamily="18" charset="0"/>
                <a:hlinkClick r:id="rId3"/>
              </a:rPr>
              <a:t>http://</a:t>
            </a:r>
            <a:r>
              <a:rPr lang="hu-HU" u="sng" dirty="0" smtClean="0">
                <a:latin typeface="Century" panose="02040604050505020304" pitchFamily="18" charset="0"/>
                <a:hlinkClick r:id="rId3"/>
              </a:rPr>
              <a:t>egyfelvonas.postr.hu/a-liberalisok-egettek-meg-johannat</a:t>
            </a:r>
            <a:endParaRPr lang="hu-HU" dirty="0">
              <a:latin typeface="Century" panose="02040604050505020304" pitchFamily="18" charset="0"/>
            </a:endParaRPr>
          </a:p>
          <a:p>
            <a:pPr marL="0" indent="358775">
              <a:spcBef>
                <a:spcPts val="0"/>
              </a:spcBef>
              <a:buNone/>
            </a:pPr>
            <a:r>
              <a:rPr lang="hu-HU" b="1" dirty="0" err="1" smtClean="0">
                <a:latin typeface="Century" panose="02040604050505020304" pitchFamily="18" charset="0"/>
              </a:rPr>
              <a:t>In</a:t>
            </a:r>
            <a:r>
              <a:rPr lang="hu-HU" b="1" dirty="0">
                <a:latin typeface="Century" panose="02040604050505020304" pitchFamily="18" charset="0"/>
              </a:rPr>
              <a:t>.</a:t>
            </a:r>
            <a:r>
              <a:rPr lang="hu-HU" dirty="0">
                <a:latin typeface="Century" panose="02040604050505020304" pitchFamily="18" charset="0"/>
              </a:rPr>
              <a:t>: </a:t>
            </a:r>
            <a:r>
              <a:rPr lang="hu-HU" dirty="0" err="1">
                <a:latin typeface="Century" panose="02040604050505020304" pitchFamily="18" charset="0"/>
              </a:rPr>
              <a:t>Origo</a:t>
            </a:r>
            <a:r>
              <a:rPr lang="hu-HU" dirty="0">
                <a:latin typeface="Century" panose="02040604050505020304" pitchFamily="18" charset="0"/>
              </a:rPr>
              <a:t> [elektronikus </a:t>
            </a:r>
            <a:r>
              <a:rPr lang="hu-HU" dirty="0" err="1">
                <a:latin typeface="Century" panose="02040604050505020304" pitchFamily="18" charset="0"/>
              </a:rPr>
              <a:t>dok</a:t>
            </a:r>
            <a:r>
              <a:rPr lang="hu-HU" dirty="0">
                <a:latin typeface="Century" panose="02040604050505020304" pitchFamily="18" charset="0"/>
              </a:rPr>
              <a:t>.] / </a:t>
            </a:r>
            <a:r>
              <a:rPr lang="hu-HU" dirty="0" err="1">
                <a:latin typeface="Century" panose="02040604050505020304" pitchFamily="18" charset="0"/>
              </a:rPr>
              <a:t>főszerk</a:t>
            </a:r>
            <a:r>
              <a:rPr lang="hu-HU" dirty="0">
                <a:latin typeface="Century" panose="02040604050505020304" pitchFamily="18" charset="0"/>
              </a:rPr>
              <a:t>. Sálig Gergő. - Dinamikus weblap. 2013. 12. 02. – Budapest : </a:t>
            </a:r>
            <a:r>
              <a:rPr lang="hu-HU" dirty="0" err="1">
                <a:latin typeface="Century" panose="02040604050505020304" pitchFamily="18" charset="0"/>
              </a:rPr>
              <a:t>Origo</a:t>
            </a:r>
            <a:r>
              <a:rPr lang="hu-HU" dirty="0">
                <a:latin typeface="Century" panose="02040604050505020304" pitchFamily="18" charset="0"/>
              </a:rPr>
              <a:t> Média és Kommunikációs Szolgáltató </a:t>
            </a:r>
            <a:r>
              <a:rPr lang="hu-HU" dirty="0" err="1">
                <a:latin typeface="Century" panose="02040604050505020304" pitchFamily="18" charset="0"/>
              </a:rPr>
              <a:t>Zrt</a:t>
            </a:r>
            <a:r>
              <a:rPr lang="hu-HU" dirty="0">
                <a:latin typeface="Century" panose="02040604050505020304" pitchFamily="18" charset="0"/>
              </a:rPr>
              <a:t>., 2013. - A főcím forrása az </a:t>
            </a:r>
            <a:r>
              <a:rPr lang="hu-HU" dirty="0" err="1">
                <a:latin typeface="Century" panose="02040604050505020304" pitchFamily="18" charset="0"/>
              </a:rPr>
              <a:t>Origo</a:t>
            </a:r>
            <a:r>
              <a:rPr lang="hu-HU" dirty="0">
                <a:latin typeface="Century" panose="02040604050505020304" pitchFamily="18" charset="0"/>
              </a:rPr>
              <a:t> nyitó képernyője. - A letöltés ideje: 2014.01.10. 21:30 . </a:t>
            </a:r>
            <a:r>
              <a:rPr lang="hu-HU" dirty="0" smtClean="0">
                <a:latin typeface="Century" panose="02040604050505020304" pitchFamily="18" charset="0"/>
              </a:rPr>
              <a:t>– </a:t>
            </a:r>
            <a:r>
              <a:rPr lang="hu-HU" dirty="0">
                <a:latin typeface="Century" panose="02040604050505020304" pitchFamily="18" charset="0"/>
              </a:rPr>
              <a:t>Hozzáférés: </a:t>
            </a:r>
            <a:r>
              <a:rPr lang="hu-HU" dirty="0">
                <a:latin typeface="Century" panose="02040604050505020304" pitchFamily="18" charset="0"/>
                <a:hlinkClick r:id="rId4"/>
              </a:rPr>
              <a:t>http://</a:t>
            </a:r>
            <a:r>
              <a:rPr lang="hu-HU" dirty="0" smtClean="0">
                <a:latin typeface="Century" panose="02040604050505020304" pitchFamily="18" charset="0"/>
                <a:hlinkClick r:id="rId4"/>
              </a:rPr>
              <a:t>www.origo.hu/index.html</a:t>
            </a:r>
            <a:endParaRPr lang="hu-HU" dirty="0" smtClean="0">
              <a:latin typeface="Century" panose="02040604050505020304" pitchFamily="18" charset="0"/>
            </a:endParaRPr>
          </a:p>
          <a:p>
            <a:pPr marL="0" indent="358775">
              <a:spcBef>
                <a:spcPts val="0"/>
              </a:spcBef>
              <a:buNone/>
            </a:pPr>
            <a:endParaRPr lang="hu-HU" dirty="0">
              <a:latin typeface="Century" panose="02040604050505020304" pitchFamily="18" charset="0"/>
            </a:endParaRP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955971" y="174888"/>
            <a:ext cx="4939990" cy="576262"/>
          </a:xfrm>
        </p:spPr>
        <p:txBody>
          <a:bodyPr/>
          <a:lstStyle/>
          <a:p>
            <a:pPr algn="ctr"/>
            <a:r>
              <a:rPr lang="hu-HU" dirty="0" smtClean="0"/>
              <a:t>A rekord </a:t>
            </a:r>
            <a:r>
              <a:rPr lang="hu-HU" dirty="0" smtClean="0"/>
              <a:t>hozzáférési </a:t>
            </a:r>
            <a:r>
              <a:rPr lang="hu-HU" dirty="0" smtClean="0"/>
              <a:t>pontjai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955970" y="900439"/>
            <a:ext cx="5025043" cy="5957561"/>
          </a:xfrm>
        </p:spPr>
        <p:txBody>
          <a:bodyPr>
            <a:noAutofit/>
          </a:bodyPr>
          <a:lstStyle/>
          <a:p>
            <a:pPr marL="271463" indent="-271463">
              <a:spcBef>
                <a:spcPts val="0"/>
              </a:spcBef>
              <a:spcAft>
                <a:spcPts val="1000"/>
              </a:spcAft>
              <a:buNone/>
            </a:pPr>
            <a:r>
              <a:rPr lang="hu-HU" sz="2200" dirty="0">
                <a:latin typeface="Century" panose="02040604050505020304" pitchFamily="18" charset="0"/>
              </a:rPr>
              <a:t> *</a:t>
            </a:r>
            <a:r>
              <a:rPr lang="hu-HU" sz="2200" dirty="0" err="1">
                <a:latin typeface="Century" panose="02040604050505020304" pitchFamily="18" charset="0"/>
              </a:rPr>
              <a:t>Clodel</a:t>
            </a:r>
            <a:r>
              <a:rPr lang="hu-HU" sz="2200" dirty="0">
                <a:latin typeface="Century" panose="02040604050505020304" pitchFamily="18" charset="0"/>
              </a:rPr>
              <a:t>, Paul (1868-1955). </a:t>
            </a:r>
            <a:r>
              <a:rPr lang="hu-HU" sz="2200" i="1" dirty="0">
                <a:latin typeface="Century" panose="02040604050505020304" pitchFamily="18" charset="0"/>
              </a:rPr>
              <a:t>Johanna a máglyán</a:t>
            </a:r>
            <a:r>
              <a:rPr lang="hu-HU" sz="2200" dirty="0">
                <a:latin typeface="Century" panose="02040604050505020304" pitchFamily="18" charset="0"/>
              </a:rPr>
              <a:t> (színmű)</a:t>
            </a:r>
          </a:p>
          <a:p>
            <a:pPr marL="271463" indent="-271463">
              <a:spcBef>
                <a:spcPts val="0"/>
              </a:spcBef>
              <a:spcAft>
                <a:spcPts val="1000"/>
              </a:spcAft>
              <a:buNone/>
            </a:pPr>
            <a:r>
              <a:rPr lang="hu-HU" sz="2200" dirty="0">
                <a:latin typeface="Century" panose="02040604050505020304" pitchFamily="18" charset="0"/>
              </a:rPr>
              <a:t>*</a:t>
            </a:r>
            <a:r>
              <a:rPr lang="hu-HU" sz="2200" dirty="0" err="1">
                <a:latin typeface="Century" panose="02040604050505020304" pitchFamily="18" charset="0"/>
              </a:rPr>
              <a:t>Vidnyánszky</a:t>
            </a:r>
            <a:r>
              <a:rPr lang="hu-HU" sz="2200" dirty="0">
                <a:latin typeface="Century" panose="02040604050505020304" pitchFamily="18" charset="0"/>
              </a:rPr>
              <a:t> Attila (1964-) (rendező). </a:t>
            </a:r>
            <a:r>
              <a:rPr lang="hu-HU" sz="2200" i="1" dirty="0">
                <a:latin typeface="Century" panose="02040604050505020304" pitchFamily="18" charset="0"/>
              </a:rPr>
              <a:t>Johanna a máglyán</a:t>
            </a:r>
            <a:r>
              <a:rPr lang="hu-HU" sz="2200" dirty="0">
                <a:latin typeface="Century" panose="02040604050505020304" pitchFamily="18" charset="0"/>
              </a:rPr>
              <a:t> (színielőadás)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hu-HU" sz="2200" dirty="0" smtClean="0">
                <a:latin typeface="Century" panose="02040604050505020304" pitchFamily="18" charset="0"/>
              </a:rPr>
              <a:t>*</a:t>
            </a:r>
            <a:r>
              <a:rPr lang="hu-HU" sz="2200" i="1" dirty="0"/>
              <a:t> </a:t>
            </a:r>
            <a:r>
              <a:rPr lang="hu-HU" sz="2200" dirty="0" smtClean="0">
                <a:latin typeface="Century" panose="02040604050505020304" pitchFamily="18" charset="0"/>
              </a:rPr>
              <a:t>Jeanne</a:t>
            </a:r>
            <a:r>
              <a:rPr lang="hu-HU" sz="2200" dirty="0">
                <a:latin typeface="Century" panose="02040604050505020304" pitchFamily="18" charset="0"/>
              </a:rPr>
              <a:t> </a:t>
            </a:r>
            <a:r>
              <a:rPr lang="hu-HU" sz="2200" dirty="0" smtClean="0">
                <a:latin typeface="Century" panose="02040604050505020304" pitchFamily="18" charset="0"/>
              </a:rPr>
              <a:t>d'Arc (1412-1431</a:t>
            </a:r>
            <a:r>
              <a:rPr lang="hu-HU" sz="2200" dirty="0">
                <a:latin typeface="Century" panose="02040604050505020304" pitchFamily="18" charset="0"/>
              </a:rPr>
              <a:t>)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hu-HU" sz="2200" b="1" dirty="0">
                <a:latin typeface="Century" panose="02040604050505020304" pitchFamily="18" charset="0"/>
              </a:rPr>
              <a:t>Mt.: </a:t>
            </a:r>
            <a:r>
              <a:rPr lang="hu-HU" sz="2200" dirty="0" err="1">
                <a:latin typeface="Century" panose="02040604050505020304" pitchFamily="18" charset="0"/>
              </a:rPr>
              <a:t>Clodel</a:t>
            </a:r>
            <a:r>
              <a:rPr lang="hu-HU" sz="2200" dirty="0">
                <a:latin typeface="Century" panose="02040604050505020304" pitchFamily="18" charset="0"/>
              </a:rPr>
              <a:t>, Paul (1868-1955) (szöveg). - Honegger,  Arthur (1892-1955) (zene). - </a:t>
            </a:r>
            <a:r>
              <a:rPr lang="hu-HU" sz="2200" dirty="0" err="1">
                <a:latin typeface="Century" panose="02040604050505020304" pitchFamily="18" charset="0"/>
              </a:rPr>
              <a:t>Raics</a:t>
            </a:r>
            <a:r>
              <a:rPr lang="hu-HU" sz="2200" dirty="0">
                <a:latin typeface="Century" panose="02040604050505020304" pitchFamily="18" charset="0"/>
              </a:rPr>
              <a:t> István (1912-1986) (ford.). - Bozsik </a:t>
            </a:r>
            <a:r>
              <a:rPr lang="hu-HU" sz="2200" dirty="0" err="1">
                <a:latin typeface="Century" panose="02040604050505020304" pitchFamily="18" charset="0"/>
              </a:rPr>
              <a:t>Yvette</a:t>
            </a:r>
            <a:r>
              <a:rPr lang="hu-HU" sz="2200" dirty="0">
                <a:latin typeface="Century" panose="02040604050505020304" pitchFamily="18" charset="0"/>
              </a:rPr>
              <a:t> Társulat (Budapest) (</a:t>
            </a:r>
            <a:r>
              <a:rPr lang="hu-HU" sz="2200" dirty="0" err="1">
                <a:latin typeface="Century" panose="02040604050505020304" pitchFamily="18" charset="0"/>
              </a:rPr>
              <a:t>közrem</a:t>
            </a:r>
            <a:r>
              <a:rPr lang="hu-HU" sz="2200" dirty="0">
                <a:latin typeface="Century" panose="02040604050505020304" pitchFamily="18" charset="0"/>
              </a:rPr>
              <a:t>.). - MÁV Szimfonikus Zenekar (Budapest) (</a:t>
            </a:r>
            <a:r>
              <a:rPr lang="hu-HU" sz="2200" dirty="0" err="1">
                <a:latin typeface="Century" panose="02040604050505020304" pitchFamily="18" charset="0"/>
              </a:rPr>
              <a:t>közrem</a:t>
            </a:r>
            <a:r>
              <a:rPr lang="hu-HU" sz="2200" dirty="0">
                <a:latin typeface="Century" panose="02040604050505020304" pitchFamily="18" charset="0"/>
              </a:rPr>
              <a:t>.). </a:t>
            </a:r>
            <a:r>
              <a:rPr lang="hu-HU" sz="2200" dirty="0" smtClean="0">
                <a:latin typeface="Century" panose="02040604050505020304" pitchFamily="18" charset="0"/>
              </a:rPr>
              <a:t>- </a:t>
            </a:r>
            <a:r>
              <a:rPr lang="hu-HU" sz="2200" dirty="0" err="1">
                <a:latin typeface="Century" panose="02040604050505020304" pitchFamily="18" charset="0"/>
              </a:rPr>
              <a:t>Sapszon</a:t>
            </a:r>
            <a:r>
              <a:rPr lang="hu-HU" sz="2200" dirty="0">
                <a:latin typeface="Century" panose="02040604050505020304" pitchFamily="18" charset="0"/>
              </a:rPr>
              <a:t> Ferenc (1961-) (karigazgató). - </a:t>
            </a:r>
            <a:r>
              <a:rPr lang="hu-HU" sz="2200" dirty="0" err="1">
                <a:latin typeface="Century" panose="02040604050505020304" pitchFamily="18" charset="0"/>
              </a:rPr>
              <a:t>Jekken</a:t>
            </a:r>
            <a:r>
              <a:rPr lang="hu-HU" sz="2200" dirty="0">
                <a:latin typeface="Century" panose="02040604050505020304" pitchFamily="18" charset="0"/>
              </a:rPr>
              <a:t> Péter (fotó)</a:t>
            </a:r>
          </a:p>
          <a:p>
            <a:pPr marL="533400" indent="-533400">
              <a:spcBef>
                <a:spcPts val="0"/>
              </a:spcBef>
              <a:buNone/>
            </a:pPr>
            <a:r>
              <a:rPr lang="hu-HU" sz="2200" b="1" dirty="0" err="1">
                <a:latin typeface="Century" panose="02040604050505020304" pitchFamily="18" charset="0"/>
              </a:rPr>
              <a:t>Ut</a:t>
            </a:r>
            <a:r>
              <a:rPr lang="hu-HU" sz="2200" dirty="0">
                <a:latin typeface="Century" panose="02040604050505020304" pitchFamily="18" charset="0"/>
              </a:rPr>
              <a:t>.: </a:t>
            </a:r>
            <a:r>
              <a:rPr lang="hu-HU" sz="2200" dirty="0" smtClean="0">
                <a:latin typeface="Century" panose="02040604050505020304" pitchFamily="18" charset="0"/>
              </a:rPr>
              <a:t>Szent Johanna lásd </a:t>
            </a:r>
            <a:r>
              <a:rPr lang="hu-HU" sz="2200" dirty="0">
                <a:latin typeface="Century" panose="02040604050505020304" pitchFamily="18" charset="0"/>
              </a:rPr>
              <a:t>Jeanne </a:t>
            </a:r>
            <a:r>
              <a:rPr lang="hu-HU" sz="2200" dirty="0" smtClean="0">
                <a:latin typeface="Century" panose="02040604050505020304" pitchFamily="18" charset="0"/>
              </a:rPr>
              <a:t>d'Arc (</a:t>
            </a:r>
            <a:r>
              <a:rPr lang="hu-HU" sz="2200" dirty="0">
                <a:latin typeface="Century" panose="02040604050505020304" pitchFamily="18" charset="0"/>
              </a:rPr>
              <a:t>1412-1431)</a:t>
            </a:r>
          </a:p>
          <a:p>
            <a:pPr marL="0" indent="0">
              <a:spcBef>
                <a:spcPts val="0"/>
              </a:spcBef>
              <a:buNone/>
            </a:pPr>
            <a:endParaRPr lang="hu-HU" sz="2200" dirty="0"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hu-HU" sz="22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76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80313" y="14510"/>
            <a:ext cx="8911687" cy="1280890"/>
          </a:xfrm>
        </p:spPr>
        <p:txBody>
          <a:bodyPr/>
          <a:lstStyle/>
          <a:p>
            <a:r>
              <a:rPr lang="hu-HU" dirty="0" smtClean="0"/>
              <a:t>A színikritika és a kapcsolódó rekordok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96174" y="1295400"/>
            <a:ext cx="1937426" cy="2657823"/>
          </a:xfrm>
          <a:solidFill>
            <a:srgbClr val="F2F5E8"/>
          </a:solidFill>
        </p:spPr>
        <p:txBody>
          <a:bodyPr/>
          <a:lstStyle/>
          <a:p>
            <a:r>
              <a:rPr lang="hu-HU" dirty="0" smtClean="0"/>
              <a:t>Az előadás rekordja a recenzió rekordjához  kapcsoló 774-es mezővel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2133600" y="233264"/>
            <a:ext cx="9252857" cy="6624735"/>
          </a:xfrm>
        </p:spPr>
        <p:txBody>
          <a:bodyPr>
            <a:noAutofit/>
          </a:bodyPr>
          <a:lstStyle/>
          <a:p>
            <a:pPr marL="446088" indent="-446088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001 01</a:t>
            </a:r>
          </a:p>
          <a:p>
            <a:pPr marL="446088" indent="-446088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005 201401102130</a:t>
            </a:r>
          </a:p>
          <a:p>
            <a:pPr marL="446088" indent="-446088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100 10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Clodel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$j</a:t>
            </a:r>
            <a:r>
              <a:rPr lang="hu-HU" sz="1900" dirty="0">
                <a:latin typeface="Century" panose="02040604050505020304" pitchFamily="18" charset="0"/>
              </a:rPr>
              <a:t> Paul </a:t>
            </a:r>
            <a:r>
              <a:rPr lang="hu-HU" sz="1900" dirty="0" err="1">
                <a:latin typeface="Century" panose="02040604050505020304" pitchFamily="18" charset="0"/>
              </a:rPr>
              <a:t>$d</a:t>
            </a:r>
            <a:r>
              <a:rPr lang="hu-HU" sz="1900" dirty="0">
                <a:latin typeface="Century" panose="02040604050505020304" pitchFamily="18" charset="0"/>
              </a:rPr>
              <a:t> 1868-1955</a:t>
            </a:r>
          </a:p>
          <a:p>
            <a:pPr marL="446088" indent="-446088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245 10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 Johanna a máglyán </a:t>
            </a:r>
            <a:r>
              <a:rPr lang="hu-HU" sz="1900" dirty="0" err="1">
                <a:latin typeface="Century" panose="02040604050505020304" pitchFamily="18" charset="0"/>
              </a:rPr>
              <a:t>$h</a:t>
            </a:r>
            <a:r>
              <a:rPr lang="hu-HU" sz="1900" dirty="0">
                <a:latin typeface="Century" panose="02040604050505020304" pitchFamily="18" charset="0"/>
              </a:rPr>
              <a:t> [színielőadás] </a:t>
            </a:r>
            <a:r>
              <a:rPr lang="hu-HU" sz="1900" dirty="0" err="1">
                <a:latin typeface="Century" panose="02040604050505020304" pitchFamily="18" charset="0"/>
              </a:rPr>
              <a:t>$c</a:t>
            </a:r>
            <a:r>
              <a:rPr lang="hu-HU" sz="1900" dirty="0">
                <a:latin typeface="Century" panose="02040604050505020304" pitchFamily="18" charset="0"/>
              </a:rPr>
              <a:t> szöveg Paul </a:t>
            </a:r>
            <a:r>
              <a:rPr lang="hu-HU" sz="1900" dirty="0" err="1">
                <a:latin typeface="Century" panose="02040604050505020304" pitchFamily="18" charset="0"/>
              </a:rPr>
              <a:t>Claudel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$e</a:t>
            </a:r>
            <a:r>
              <a:rPr lang="hu-HU" sz="1900" dirty="0">
                <a:latin typeface="Century" panose="02040604050505020304" pitchFamily="18" charset="0"/>
              </a:rPr>
              <a:t> zene Arthur Honegger </a:t>
            </a:r>
            <a:r>
              <a:rPr lang="hu-HU" sz="1900" dirty="0" err="1">
                <a:latin typeface="Century" panose="02040604050505020304" pitchFamily="18" charset="0"/>
              </a:rPr>
              <a:t>$e</a:t>
            </a:r>
            <a:r>
              <a:rPr lang="hu-HU" sz="1900" dirty="0">
                <a:latin typeface="Century" panose="02040604050505020304" pitchFamily="18" charset="0"/>
              </a:rPr>
              <a:t> ford. </a:t>
            </a:r>
            <a:r>
              <a:rPr lang="hu-HU" sz="1900" dirty="0" err="1">
                <a:latin typeface="Century" panose="02040604050505020304" pitchFamily="18" charset="0"/>
              </a:rPr>
              <a:t>Raics</a:t>
            </a:r>
            <a:r>
              <a:rPr lang="hu-HU" sz="1900" dirty="0">
                <a:latin typeface="Century" panose="02040604050505020304" pitchFamily="18" charset="0"/>
              </a:rPr>
              <a:t> István </a:t>
            </a:r>
            <a:r>
              <a:rPr lang="hu-HU" sz="1900" dirty="0" err="1">
                <a:latin typeface="Century" panose="02040604050505020304" pitchFamily="18" charset="0"/>
              </a:rPr>
              <a:t>$e</a:t>
            </a:r>
            <a:r>
              <a:rPr lang="hu-HU" sz="1900" dirty="0">
                <a:latin typeface="Century" panose="02040604050505020304" pitchFamily="18" charset="0"/>
              </a:rPr>
              <a:t> rendező </a:t>
            </a:r>
            <a:r>
              <a:rPr lang="hu-HU" sz="1900" dirty="0" err="1">
                <a:latin typeface="Century" panose="02040604050505020304" pitchFamily="18" charset="0"/>
              </a:rPr>
              <a:t>Vidnyánszky</a:t>
            </a:r>
            <a:r>
              <a:rPr lang="hu-HU" sz="1900" dirty="0">
                <a:latin typeface="Century" panose="02040604050505020304" pitchFamily="18" charset="0"/>
              </a:rPr>
              <a:t> Attila </a:t>
            </a:r>
            <a:r>
              <a:rPr lang="hu-HU" sz="1900" dirty="0" err="1">
                <a:latin typeface="Century" panose="02040604050505020304" pitchFamily="18" charset="0"/>
              </a:rPr>
              <a:t>$e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közrem</a:t>
            </a:r>
            <a:r>
              <a:rPr lang="hu-HU" sz="1900" dirty="0">
                <a:latin typeface="Century" panose="02040604050505020304" pitchFamily="18" charset="0"/>
              </a:rPr>
              <a:t>. MÁV Szimfonikus Zenekar [et </a:t>
            </a:r>
            <a:r>
              <a:rPr lang="hu-HU" sz="1900" dirty="0" err="1">
                <a:latin typeface="Century" panose="02040604050505020304" pitchFamily="18" charset="0"/>
              </a:rPr>
              <a:t>al</a:t>
            </a:r>
            <a:r>
              <a:rPr lang="hu-HU" sz="1900" dirty="0">
                <a:latin typeface="Century" panose="02040604050505020304" pitchFamily="18" charset="0"/>
              </a:rPr>
              <a:t>.] </a:t>
            </a:r>
            <a:r>
              <a:rPr lang="hu-HU" sz="1900" dirty="0" err="1" smtClean="0">
                <a:latin typeface="Century" panose="02040604050505020304" pitchFamily="18" charset="0"/>
              </a:rPr>
              <a:t>$</a:t>
            </a:r>
            <a:r>
              <a:rPr lang="hu-HU" sz="1900" dirty="0" err="1">
                <a:latin typeface="Century" panose="02040604050505020304" pitchFamily="18" charset="0"/>
              </a:rPr>
              <a:t>e</a:t>
            </a:r>
            <a:r>
              <a:rPr lang="hu-HU" sz="1900" dirty="0">
                <a:latin typeface="Century" panose="02040604050505020304" pitchFamily="18" charset="0"/>
              </a:rPr>
              <a:t> karigazgató </a:t>
            </a:r>
            <a:r>
              <a:rPr lang="hu-HU" sz="1900" dirty="0" err="1">
                <a:latin typeface="Century" panose="02040604050505020304" pitchFamily="18" charset="0"/>
              </a:rPr>
              <a:t>Sapszon</a:t>
            </a:r>
            <a:r>
              <a:rPr lang="hu-HU" sz="1900" dirty="0">
                <a:latin typeface="Century" panose="02040604050505020304" pitchFamily="18" charset="0"/>
              </a:rPr>
              <a:t> Ferenc  </a:t>
            </a:r>
            <a:r>
              <a:rPr lang="hu-HU" sz="1900" dirty="0" err="1">
                <a:latin typeface="Century" panose="02040604050505020304" pitchFamily="18" charset="0"/>
              </a:rPr>
              <a:t>$e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közrem</a:t>
            </a:r>
            <a:r>
              <a:rPr lang="hu-HU" sz="1900" dirty="0">
                <a:latin typeface="Century" panose="02040604050505020304" pitchFamily="18" charset="0"/>
              </a:rPr>
              <a:t>. Bozsik </a:t>
            </a:r>
            <a:r>
              <a:rPr lang="hu-HU" sz="1900" dirty="0" err="1">
                <a:latin typeface="Century" panose="02040604050505020304" pitchFamily="18" charset="0"/>
              </a:rPr>
              <a:t>Yvette</a:t>
            </a:r>
            <a:r>
              <a:rPr lang="hu-HU" sz="1900" dirty="0">
                <a:latin typeface="Century" panose="02040604050505020304" pitchFamily="18" charset="0"/>
              </a:rPr>
              <a:t> Társulat </a:t>
            </a:r>
            <a:r>
              <a:rPr lang="hu-HU" sz="1900" dirty="0" err="1">
                <a:latin typeface="Century" panose="02040604050505020304" pitchFamily="18" charset="0"/>
              </a:rPr>
              <a:t>$e</a:t>
            </a:r>
            <a:r>
              <a:rPr lang="hu-HU" sz="1900" dirty="0">
                <a:latin typeface="Century" panose="02040604050505020304" pitchFamily="18" charset="0"/>
              </a:rPr>
              <a:t> [szereplők] Tompos </a:t>
            </a:r>
            <a:r>
              <a:rPr lang="hu-HU" sz="1900" dirty="0" err="1">
                <a:latin typeface="Century" panose="02040604050505020304" pitchFamily="18" charset="0"/>
              </a:rPr>
              <a:t>Kátya</a:t>
            </a:r>
            <a:r>
              <a:rPr lang="hu-HU" sz="1900" dirty="0">
                <a:latin typeface="Century" panose="02040604050505020304" pitchFamily="18" charset="0"/>
              </a:rPr>
              <a:t> [et </a:t>
            </a:r>
            <a:r>
              <a:rPr lang="hu-HU" sz="1900" dirty="0" err="1">
                <a:latin typeface="Century" panose="02040604050505020304" pitchFamily="18" charset="0"/>
              </a:rPr>
              <a:t>al</a:t>
            </a:r>
            <a:r>
              <a:rPr lang="hu-HU" sz="1900" dirty="0">
                <a:latin typeface="Century" panose="02040604050505020304" pitchFamily="18" charset="0"/>
              </a:rPr>
              <a:t>.]</a:t>
            </a:r>
          </a:p>
          <a:p>
            <a:pPr marL="446088" indent="-446088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260 00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 Budapest </a:t>
            </a:r>
            <a:r>
              <a:rPr lang="hu-HU" sz="1900" dirty="0" err="1">
                <a:latin typeface="Century" panose="02040604050505020304" pitchFamily="18" charset="0"/>
              </a:rPr>
              <a:t>$b</a:t>
            </a:r>
            <a:r>
              <a:rPr lang="hu-HU" sz="1900" dirty="0">
                <a:latin typeface="Century" panose="02040604050505020304" pitchFamily="18" charset="0"/>
              </a:rPr>
              <a:t> Nemzeti Színház </a:t>
            </a:r>
            <a:r>
              <a:rPr lang="hu-HU" sz="1900" dirty="0" err="1">
                <a:latin typeface="Century" panose="02040604050505020304" pitchFamily="18" charset="0"/>
              </a:rPr>
              <a:t>$c</a:t>
            </a:r>
            <a:r>
              <a:rPr lang="hu-HU" sz="1900" dirty="0">
                <a:latin typeface="Century" panose="02040604050505020304" pitchFamily="18" charset="0"/>
              </a:rPr>
              <a:t> 2013</a:t>
            </a:r>
          </a:p>
          <a:p>
            <a:pPr marL="446088" indent="-446088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538## 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 Az adatok forrása a Nemzeti Színház honlapja http://www.nemzetiszinhaz.hu/eloadasok&amp;list=actual&amp;performance=237</a:t>
            </a:r>
          </a:p>
          <a:p>
            <a:pPr marL="446088" indent="-446088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900" dirty="0" smtClean="0">
                <a:latin typeface="Century" panose="02040604050505020304" pitchFamily="18" charset="0"/>
              </a:rPr>
              <a:t>700 </a:t>
            </a:r>
            <a:r>
              <a:rPr lang="hu-HU" sz="1900" dirty="0">
                <a:latin typeface="Century" panose="02040604050505020304" pitchFamily="18" charset="0"/>
              </a:rPr>
              <a:t>10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 Honegger </a:t>
            </a:r>
            <a:r>
              <a:rPr lang="hu-HU" sz="1900" dirty="0" err="1">
                <a:latin typeface="Century" panose="02040604050505020304" pitchFamily="18" charset="0"/>
              </a:rPr>
              <a:t>$j</a:t>
            </a:r>
            <a:r>
              <a:rPr lang="hu-HU" sz="1900" dirty="0">
                <a:latin typeface="Century" panose="02040604050505020304" pitchFamily="18" charset="0"/>
              </a:rPr>
              <a:t> Arthur </a:t>
            </a:r>
            <a:r>
              <a:rPr lang="hu-HU" sz="1900" dirty="0" err="1">
                <a:latin typeface="Century" panose="02040604050505020304" pitchFamily="18" charset="0"/>
              </a:rPr>
              <a:t>$d</a:t>
            </a:r>
            <a:r>
              <a:rPr lang="hu-HU" sz="1900" dirty="0">
                <a:latin typeface="Century" panose="02040604050505020304" pitchFamily="18" charset="0"/>
              </a:rPr>
              <a:t> 1892-1955 $4 zene</a:t>
            </a:r>
          </a:p>
          <a:p>
            <a:pPr marL="446088" indent="-446088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700 10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Vidnyánszky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$j</a:t>
            </a:r>
            <a:r>
              <a:rPr lang="hu-HU" sz="1900" dirty="0">
                <a:latin typeface="Century" panose="02040604050505020304" pitchFamily="18" charset="0"/>
              </a:rPr>
              <a:t> Attila$d1964- $4 rendező</a:t>
            </a:r>
          </a:p>
          <a:p>
            <a:pPr marL="446088" indent="-446088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700 11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Raics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$j</a:t>
            </a:r>
            <a:r>
              <a:rPr lang="hu-HU" sz="1900" dirty="0">
                <a:latin typeface="Century" panose="02040604050505020304" pitchFamily="18" charset="0"/>
              </a:rPr>
              <a:t> István </a:t>
            </a:r>
            <a:r>
              <a:rPr lang="hu-HU" sz="1900" dirty="0" err="1">
                <a:latin typeface="Century" panose="02040604050505020304" pitchFamily="18" charset="0"/>
              </a:rPr>
              <a:t>$d</a:t>
            </a:r>
            <a:r>
              <a:rPr lang="hu-HU" sz="1900" dirty="0">
                <a:latin typeface="Century" panose="02040604050505020304" pitchFamily="18" charset="0"/>
              </a:rPr>
              <a:t> 1912-1986 $4 ford.</a:t>
            </a:r>
          </a:p>
          <a:p>
            <a:pPr marL="446088" indent="-446088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700 11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Sapszon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$j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Feren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$d</a:t>
            </a:r>
            <a:r>
              <a:rPr lang="hu-HU" sz="1900" dirty="0">
                <a:latin typeface="Century" panose="02040604050505020304" pitchFamily="18" charset="0"/>
              </a:rPr>
              <a:t> 1961- $4 karigazgató</a:t>
            </a:r>
          </a:p>
          <a:p>
            <a:pPr marL="446088" indent="-446088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700 11 $ a </a:t>
            </a:r>
            <a:r>
              <a:rPr lang="hu-HU" sz="1900" dirty="0" err="1">
                <a:latin typeface="Century" panose="02040604050505020304" pitchFamily="18" charset="0"/>
              </a:rPr>
              <a:t>Jekken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$j</a:t>
            </a:r>
            <a:r>
              <a:rPr lang="hu-HU" sz="1900" dirty="0">
                <a:latin typeface="Century" panose="02040604050505020304" pitchFamily="18" charset="0"/>
              </a:rPr>
              <a:t> Péter $4 fotó</a:t>
            </a:r>
          </a:p>
          <a:p>
            <a:pPr marL="446088" indent="-446088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700 11 $ a Tompos </a:t>
            </a:r>
            <a:r>
              <a:rPr lang="hu-HU" sz="1900" dirty="0" err="1">
                <a:latin typeface="Century" panose="02040604050505020304" pitchFamily="18" charset="0"/>
              </a:rPr>
              <a:t>$j</a:t>
            </a:r>
            <a:r>
              <a:rPr lang="hu-HU" sz="1900" dirty="0">
                <a:latin typeface="Century" panose="02040604050505020304" pitchFamily="18" charset="0"/>
              </a:rPr>
              <a:t> Klára $4 szereplő</a:t>
            </a:r>
          </a:p>
          <a:p>
            <a:pPr marL="446088" indent="-446088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710 01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 Bozsik </a:t>
            </a:r>
            <a:r>
              <a:rPr lang="hu-HU" sz="1900" dirty="0" err="1">
                <a:latin typeface="Century" panose="02040604050505020304" pitchFamily="18" charset="0"/>
              </a:rPr>
              <a:t>Yvette</a:t>
            </a:r>
            <a:r>
              <a:rPr lang="hu-HU" sz="1900" dirty="0">
                <a:latin typeface="Century" panose="02040604050505020304" pitchFamily="18" charset="0"/>
              </a:rPr>
              <a:t> Társulat </a:t>
            </a:r>
            <a:r>
              <a:rPr lang="hu-HU" sz="1900" dirty="0" err="1">
                <a:latin typeface="Century" panose="02040604050505020304" pitchFamily="18" charset="0"/>
              </a:rPr>
              <a:t>$c</a:t>
            </a:r>
            <a:r>
              <a:rPr lang="hu-HU" sz="1900" dirty="0">
                <a:latin typeface="Century" panose="02040604050505020304" pitchFamily="18" charset="0"/>
              </a:rPr>
              <a:t> Budapest $4 </a:t>
            </a:r>
            <a:r>
              <a:rPr lang="hu-HU" sz="1900" dirty="0" err="1">
                <a:latin typeface="Century" panose="02040604050505020304" pitchFamily="18" charset="0"/>
              </a:rPr>
              <a:t>közrem</a:t>
            </a:r>
            <a:r>
              <a:rPr lang="hu-HU" sz="1900" dirty="0">
                <a:latin typeface="Century" panose="02040604050505020304" pitchFamily="18" charset="0"/>
              </a:rPr>
              <a:t>.</a:t>
            </a:r>
          </a:p>
          <a:p>
            <a:pPr marL="446088" indent="-446088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710 01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 MÁV Szimfonikus Zenekar </a:t>
            </a:r>
            <a:r>
              <a:rPr lang="hu-HU" sz="1900" dirty="0" err="1">
                <a:latin typeface="Century" panose="02040604050505020304" pitchFamily="18" charset="0"/>
              </a:rPr>
              <a:t>$c</a:t>
            </a:r>
            <a:r>
              <a:rPr lang="hu-HU" sz="1900" dirty="0">
                <a:latin typeface="Century" panose="02040604050505020304" pitchFamily="18" charset="0"/>
              </a:rPr>
              <a:t> Budapest $4 </a:t>
            </a:r>
            <a:r>
              <a:rPr lang="hu-HU" sz="1900" dirty="0" err="1">
                <a:latin typeface="Century" panose="02040604050505020304" pitchFamily="18" charset="0"/>
              </a:rPr>
              <a:t>közrem</a:t>
            </a:r>
            <a:r>
              <a:rPr lang="hu-HU" sz="1900" dirty="0" smtClean="0">
                <a:latin typeface="Century" panose="02040604050505020304" pitchFamily="18" charset="0"/>
              </a:rPr>
              <a:t>.</a:t>
            </a:r>
          </a:p>
          <a:p>
            <a:pPr marL="446088" indent="-446088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900" b="1" dirty="0">
                <a:solidFill>
                  <a:srgbClr val="C00000"/>
                </a:solidFill>
                <a:latin typeface="Century" panose="02040604050505020304" pitchFamily="18" charset="0"/>
              </a:rPr>
              <a:t>774 1# </a:t>
            </a:r>
            <a:r>
              <a:rPr lang="hu-HU" sz="1900" b="1" dirty="0" err="1">
                <a:solidFill>
                  <a:srgbClr val="C00000"/>
                </a:solidFill>
                <a:latin typeface="Century" panose="02040604050505020304" pitchFamily="18" charset="0"/>
              </a:rPr>
              <a:t>$w</a:t>
            </a:r>
            <a:r>
              <a:rPr lang="hu-HU" sz="1900" b="1" dirty="0">
                <a:solidFill>
                  <a:srgbClr val="C00000"/>
                </a:solidFill>
                <a:latin typeface="Century" panose="02040604050505020304" pitchFamily="18" charset="0"/>
              </a:rPr>
              <a:t> 02</a:t>
            </a:r>
          </a:p>
          <a:p>
            <a:pPr marL="446088" indent="-446088">
              <a:lnSpc>
                <a:spcPct val="120000"/>
              </a:lnSpc>
              <a:spcBef>
                <a:spcPts val="0"/>
              </a:spcBef>
              <a:buNone/>
            </a:pPr>
            <a:endParaRPr lang="hu-HU" sz="1900" dirty="0"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hu-HU" sz="19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57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33159" y="68937"/>
            <a:ext cx="9795555" cy="1280890"/>
          </a:xfrm>
        </p:spPr>
        <p:txBody>
          <a:bodyPr>
            <a:normAutofit fontScale="90000"/>
          </a:bodyPr>
          <a:lstStyle/>
          <a:p>
            <a:r>
              <a:rPr lang="hu-HU" dirty="0"/>
              <a:t>A recenzióról készült </a:t>
            </a:r>
            <a:r>
              <a:rPr lang="hu-HU" dirty="0" smtClean="0"/>
              <a:t>rekord és kapcsolódásai a </a:t>
            </a:r>
            <a:r>
              <a:rPr lang="hu-HU" dirty="0"/>
              <a:t>színielőadás és a forrásdokumentum rekordjához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47870" y="1082351"/>
            <a:ext cx="5996474" cy="5775649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719138" indent="-719138"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001 02</a:t>
            </a:r>
          </a:p>
          <a:p>
            <a:pPr marL="719138" indent="-719138"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005 201401102238</a:t>
            </a:r>
          </a:p>
          <a:p>
            <a:pPr marL="719138" indent="-719138"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100 10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 Kovács </a:t>
            </a:r>
            <a:r>
              <a:rPr lang="hu-HU" sz="1900" dirty="0" err="1">
                <a:latin typeface="Century" panose="02040604050505020304" pitchFamily="18" charset="0"/>
              </a:rPr>
              <a:t>$j</a:t>
            </a:r>
            <a:r>
              <a:rPr lang="hu-HU" sz="1900" dirty="0">
                <a:latin typeface="Century" panose="02040604050505020304" pitchFamily="18" charset="0"/>
              </a:rPr>
              <a:t> Bálint</a:t>
            </a:r>
          </a:p>
          <a:p>
            <a:pPr marL="719138" indent="-719138"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245 12$a A liberálisok égették meg Johannát </a:t>
            </a:r>
            <a:r>
              <a:rPr lang="hu-HU" sz="1900" dirty="0" err="1">
                <a:latin typeface="Century" panose="02040604050505020304" pitchFamily="18" charset="0"/>
              </a:rPr>
              <a:t>$h</a:t>
            </a:r>
            <a:r>
              <a:rPr lang="hu-HU" sz="1900" dirty="0">
                <a:latin typeface="Century" panose="02040604050505020304" pitchFamily="18" charset="0"/>
              </a:rPr>
              <a:t> [elektronikus </a:t>
            </a:r>
            <a:r>
              <a:rPr lang="hu-HU" sz="1900" dirty="0" err="1">
                <a:latin typeface="Century" panose="02040604050505020304" pitchFamily="18" charset="0"/>
              </a:rPr>
              <a:t>dok</a:t>
            </a:r>
            <a:r>
              <a:rPr lang="hu-HU" sz="1900" dirty="0">
                <a:latin typeface="Century" panose="02040604050505020304" pitchFamily="18" charset="0"/>
              </a:rPr>
              <a:t>.] </a:t>
            </a:r>
            <a:r>
              <a:rPr lang="hu-HU" sz="1900" dirty="0" err="1">
                <a:latin typeface="Century" panose="02040604050505020304" pitchFamily="18" charset="0"/>
              </a:rPr>
              <a:t>$c</a:t>
            </a:r>
            <a:r>
              <a:rPr lang="hu-HU" sz="1900" dirty="0">
                <a:latin typeface="Century" panose="02040604050505020304" pitchFamily="18" charset="0"/>
              </a:rPr>
              <a:t> Kovács Bálint </a:t>
            </a:r>
            <a:r>
              <a:rPr lang="hu-HU" sz="1900" dirty="0" err="1">
                <a:latin typeface="Century" panose="02040604050505020304" pitchFamily="18" charset="0"/>
              </a:rPr>
              <a:t>$e</a:t>
            </a:r>
            <a:r>
              <a:rPr lang="hu-HU" sz="1900" dirty="0">
                <a:latin typeface="Century" panose="02040604050505020304" pitchFamily="18" charset="0"/>
              </a:rPr>
              <a:t> fotó </a:t>
            </a:r>
            <a:r>
              <a:rPr lang="hu-HU" sz="1900" dirty="0" err="1">
                <a:latin typeface="Century" panose="02040604050505020304" pitchFamily="18" charset="0"/>
              </a:rPr>
              <a:t>Jekken</a:t>
            </a:r>
            <a:r>
              <a:rPr lang="hu-HU" sz="1900" dirty="0">
                <a:latin typeface="Century" panose="02040604050505020304" pitchFamily="18" charset="0"/>
              </a:rPr>
              <a:t> Péter</a:t>
            </a:r>
          </a:p>
          <a:p>
            <a:pPr marL="719138" indent="-719138"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256 ##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 Szöveg </a:t>
            </a:r>
            <a:r>
              <a:rPr lang="hu-HU" sz="1900" dirty="0" err="1">
                <a:latin typeface="Century" panose="02040604050505020304" pitchFamily="18" charset="0"/>
              </a:rPr>
              <a:t>$bképek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$bkommentek</a:t>
            </a:r>
            <a:endParaRPr lang="hu-HU" sz="1900" dirty="0">
              <a:latin typeface="Century" panose="02040604050505020304" pitchFamily="18" charset="0"/>
            </a:endParaRPr>
          </a:p>
          <a:p>
            <a:pPr marL="719138" indent="-719138"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440 #0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Kultúra$nEgyfelvonás</a:t>
            </a:r>
            <a:endParaRPr lang="hu-HU" sz="1900" dirty="0">
              <a:latin typeface="Century" panose="02040604050505020304" pitchFamily="18" charset="0"/>
            </a:endParaRPr>
          </a:p>
          <a:p>
            <a:pPr marL="719138" indent="-719138"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516 ##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 színikritika</a:t>
            </a:r>
          </a:p>
          <a:p>
            <a:pPr marL="719138" indent="-719138"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600 14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Clodel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$j</a:t>
            </a:r>
            <a:r>
              <a:rPr lang="hu-HU" sz="1900" dirty="0">
                <a:latin typeface="Century" panose="02040604050505020304" pitchFamily="18" charset="0"/>
              </a:rPr>
              <a:t> Paul </a:t>
            </a:r>
            <a:r>
              <a:rPr lang="hu-HU" sz="1900" dirty="0" err="1">
                <a:latin typeface="Century" panose="02040604050505020304" pitchFamily="18" charset="0"/>
              </a:rPr>
              <a:t>$d</a:t>
            </a:r>
            <a:r>
              <a:rPr lang="hu-HU" sz="1900" dirty="0">
                <a:latin typeface="Century" panose="02040604050505020304" pitchFamily="18" charset="0"/>
              </a:rPr>
              <a:t> 1868-1955 </a:t>
            </a:r>
            <a:r>
              <a:rPr lang="hu-HU" sz="1900" dirty="0" err="1">
                <a:latin typeface="Century" panose="02040604050505020304" pitchFamily="18" charset="0"/>
              </a:rPr>
              <a:t>$c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szövegíró$t</a:t>
            </a:r>
            <a:r>
              <a:rPr lang="hu-HU" sz="1900" dirty="0">
                <a:latin typeface="Century" panose="02040604050505020304" pitchFamily="18" charset="0"/>
              </a:rPr>
              <a:t> Johanna a máglyán </a:t>
            </a:r>
            <a:r>
              <a:rPr lang="hu-HU" sz="1900" dirty="0" err="1">
                <a:latin typeface="Century" panose="02040604050505020304" pitchFamily="18" charset="0"/>
              </a:rPr>
              <a:t>$g</a:t>
            </a:r>
            <a:r>
              <a:rPr lang="hu-HU" sz="1900" dirty="0">
                <a:latin typeface="Century" panose="02040604050505020304" pitchFamily="18" charset="0"/>
              </a:rPr>
              <a:t> színmű</a:t>
            </a:r>
          </a:p>
          <a:p>
            <a:pPr marL="719138" indent="-719138"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600 14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Vidnyánszky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err="1">
                <a:latin typeface="Century" panose="02040604050505020304" pitchFamily="18" charset="0"/>
              </a:rPr>
              <a:t>$j</a:t>
            </a:r>
            <a:r>
              <a:rPr lang="hu-HU" sz="1900" dirty="0">
                <a:latin typeface="Century" panose="02040604050505020304" pitchFamily="18" charset="0"/>
              </a:rPr>
              <a:t> Attila$d1964- </a:t>
            </a:r>
            <a:r>
              <a:rPr lang="hu-HU" sz="1900" dirty="0" err="1">
                <a:latin typeface="Century" panose="02040604050505020304" pitchFamily="18" charset="0"/>
              </a:rPr>
              <a:t>$c</a:t>
            </a:r>
            <a:r>
              <a:rPr lang="hu-HU" sz="1900" dirty="0">
                <a:latin typeface="Century" panose="02040604050505020304" pitchFamily="18" charset="0"/>
              </a:rPr>
              <a:t> rendező </a:t>
            </a:r>
            <a:r>
              <a:rPr lang="hu-HU" sz="1900" dirty="0" err="1">
                <a:latin typeface="Century" panose="02040604050505020304" pitchFamily="18" charset="0"/>
              </a:rPr>
              <a:t>$t</a:t>
            </a:r>
            <a:r>
              <a:rPr lang="hu-HU" sz="1900" dirty="0">
                <a:latin typeface="Century" panose="02040604050505020304" pitchFamily="18" charset="0"/>
              </a:rPr>
              <a:t> Johanna a máglyán </a:t>
            </a:r>
            <a:r>
              <a:rPr lang="hu-HU" sz="1900" dirty="0" err="1">
                <a:latin typeface="Century" panose="02040604050505020304" pitchFamily="18" charset="0"/>
              </a:rPr>
              <a:t>$g</a:t>
            </a:r>
            <a:r>
              <a:rPr lang="hu-HU" sz="1900" dirty="0">
                <a:latin typeface="Century" panose="02040604050505020304" pitchFamily="18" charset="0"/>
              </a:rPr>
              <a:t> színielőadás</a:t>
            </a:r>
          </a:p>
          <a:p>
            <a:pPr marL="719138" indent="-719138"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600 04 </a:t>
            </a:r>
            <a:r>
              <a:rPr lang="hu-HU" sz="1900" dirty="0" err="1">
                <a:latin typeface="Century" panose="02040604050505020304" pitchFamily="18" charset="0"/>
              </a:rPr>
              <a:t>$a</a:t>
            </a:r>
            <a:r>
              <a:rPr lang="hu-HU" sz="1900" dirty="0">
                <a:latin typeface="Century" panose="02040604050505020304" pitchFamily="18" charset="0"/>
              </a:rPr>
              <a:t> </a:t>
            </a:r>
            <a:r>
              <a:rPr lang="hu-HU" sz="1900" dirty="0" smtClean="0">
                <a:latin typeface="Century" panose="02040604050505020304" pitchFamily="18" charset="0"/>
              </a:rPr>
              <a:t>Jeanne </a:t>
            </a:r>
            <a:r>
              <a:rPr lang="hu-HU" sz="1900" dirty="0" err="1" smtClean="0">
                <a:latin typeface="Century" panose="02040604050505020304" pitchFamily="18" charset="0"/>
              </a:rPr>
              <a:t>$jd</a:t>
            </a:r>
            <a:r>
              <a:rPr lang="hu-HU" sz="1900" dirty="0" smtClean="0">
                <a:latin typeface="Century" panose="02040604050505020304" pitchFamily="18" charset="0"/>
              </a:rPr>
              <a:t>'Arc $d1412-1431 </a:t>
            </a:r>
            <a:endParaRPr lang="hu-HU" sz="1900" dirty="0">
              <a:latin typeface="Century" panose="02040604050505020304" pitchFamily="18" charset="0"/>
            </a:endParaRPr>
          </a:p>
          <a:p>
            <a:pPr marL="719138" indent="-719138">
              <a:spcBef>
                <a:spcPts val="0"/>
              </a:spcBef>
              <a:buNone/>
            </a:pPr>
            <a:r>
              <a:rPr lang="hu-HU" sz="1900" b="1" dirty="0">
                <a:solidFill>
                  <a:srgbClr val="C00000"/>
                </a:solidFill>
                <a:latin typeface="Century" panose="02040604050505020304" pitchFamily="18" charset="0"/>
              </a:rPr>
              <a:t>773 1# </a:t>
            </a:r>
            <a:r>
              <a:rPr lang="hu-HU" sz="1900" b="1" dirty="0" err="1">
                <a:solidFill>
                  <a:srgbClr val="C00000"/>
                </a:solidFill>
                <a:latin typeface="Century" panose="02040604050505020304" pitchFamily="18" charset="0"/>
              </a:rPr>
              <a:t>$w</a:t>
            </a:r>
            <a:r>
              <a:rPr lang="hu-HU" sz="1900" b="1" dirty="0">
                <a:solidFill>
                  <a:srgbClr val="C00000"/>
                </a:solidFill>
                <a:latin typeface="Century" panose="02040604050505020304" pitchFamily="18" charset="0"/>
              </a:rPr>
              <a:t> 01</a:t>
            </a:r>
          </a:p>
          <a:p>
            <a:pPr marL="719138" indent="-719138">
              <a:spcBef>
                <a:spcPts val="0"/>
              </a:spcBef>
              <a:buNone/>
            </a:pPr>
            <a:r>
              <a:rPr lang="hu-HU" sz="1900" b="1" dirty="0">
                <a:solidFill>
                  <a:srgbClr val="C00000"/>
                </a:solidFill>
                <a:latin typeface="Century" panose="02040604050505020304" pitchFamily="18" charset="0"/>
              </a:rPr>
              <a:t>774 1# </a:t>
            </a:r>
            <a:r>
              <a:rPr lang="hu-HU" sz="1900" b="1" dirty="0" err="1">
                <a:solidFill>
                  <a:srgbClr val="C00000"/>
                </a:solidFill>
                <a:latin typeface="Century" panose="02040604050505020304" pitchFamily="18" charset="0"/>
              </a:rPr>
              <a:t>$w</a:t>
            </a:r>
            <a:r>
              <a:rPr lang="hu-HU" sz="1900" b="1" dirty="0">
                <a:solidFill>
                  <a:srgbClr val="C00000"/>
                </a:solidFill>
                <a:latin typeface="Century" panose="02040604050505020304" pitchFamily="18" charset="0"/>
              </a:rPr>
              <a:t> 03</a:t>
            </a:r>
          </a:p>
          <a:p>
            <a:pPr marL="719138" indent="-719138">
              <a:spcBef>
                <a:spcPts val="0"/>
              </a:spcBef>
              <a:buNone/>
            </a:pPr>
            <a:r>
              <a:rPr lang="hu-HU" sz="1900" dirty="0">
                <a:latin typeface="Century" panose="02040604050505020304" pitchFamily="18" charset="0"/>
              </a:rPr>
              <a:t>856 4# </a:t>
            </a:r>
            <a:r>
              <a:rPr lang="hu-HU" sz="1900" dirty="0" err="1">
                <a:latin typeface="Century" panose="02040604050505020304" pitchFamily="18" charset="0"/>
              </a:rPr>
              <a:t>$u</a:t>
            </a:r>
            <a:r>
              <a:rPr lang="hu-HU" sz="1900" dirty="0">
                <a:latin typeface="Century" panose="02040604050505020304" pitchFamily="18" charset="0"/>
              </a:rPr>
              <a:t> A hozzáférés módja: URL: </a:t>
            </a:r>
            <a:r>
              <a:rPr lang="hu-HU" sz="1900" u="sng" dirty="0">
                <a:latin typeface="Century" panose="02040604050505020304" pitchFamily="18" charset="0"/>
                <a:hlinkClick r:id="rId2"/>
              </a:rPr>
              <a:t>http://egyfelvonas.postr.hu/a-liberalisok-egettek-meg-johannat</a:t>
            </a:r>
            <a:endParaRPr lang="hu-HU" sz="1900" dirty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1900" dirty="0">
              <a:latin typeface="Century" panose="02040604050505020304" pitchFamily="18" charset="0"/>
            </a:endParaRP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731528" y="1088570"/>
            <a:ext cx="4702059" cy="576262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hu-HU" dirty="0" smtClean="0"/>
              <a:t>A forrásdokumentum rekordja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731528" y="1792272"/>
            <a:ext cx="5297186" cy="4355805"/>
          </a:xfrm>
        </p:spPr>
        <p:txBody>
          <a:bodyPr>
            <a:noAutofit/>
          </a:bodyPr>
          <a:lstStyle/>
          <a:p>
            <a:pPr marL="804863" indent="-804863">
              <a:spcBef>
                <a:spcPts val="0"/>
              </a:spcBef>
              <a:buNone/>
            </a:pPr>
            <a:r>
              <a:rPr lang="hu-HU" sz="2000" dirty="0">
                <a:latin typeface="Century" panose="02040604050505020304" pitchFamily="18" charset="0"/>
              </a:rPr>
              <a:t>001 03</a:t>
            </a:r>
          </a:p>
          <a:p>
            <a:pPr marL="804863" indent="-804863">
              <a:spcBef>
                <a:spcPts val="0"/>
              </a:spcBef>
              <a:buNone/>
            </a:pPr>
            <a:r>
              <a:rPr lang="hu-HU" sz="2000" dirty="0">
                <a:latin typeface="Century" panose="02040604050505020304" pitchFamily="18" charset="0"/>
              </a:rPr>
              <a:t>005 201401102000</a:t>
            </a:r>
          </a:p>
          <a:p>
            <a:pPr marL="804863" indent="-804863">
              <a:spcBef>
                <a:spcPts val="0"/>
              </a:spcBef>
              <a:buNone/>
            </a:pPr>
            <a:r>
              <a:rPr lang="hu-HU" sz="2000" dirty="0">
                <a:latin typeface="Century" panose="02040604050505020304" pitchFamily="18" charset="0"/>
              </a:rPr>
              <a:t>245 10 </a:t>
            </a:r>
            <a:r>
              <a:rPr lang="hu-HU" sz="2000" dirty="0" err="1">
                <a:latin typeface="Century" panose="02040604050505020304" pitchFamily="18" charset="0"/>
              </a:rPr>
              <a:t>$a</a:t>
            </a:r>
            <a:r>
              <a:rPr lang="hu-HU" sz="2000" dirty="0">
                <a:latin typeface="Century" panose="02040604050505020304" pitchFamily="18" charset="0"/>
              </a:rPr>
              <a:t> </a:t>
            </a:r>
            <a:r>
              <a:rPr lang="hu-HU" sz="2000" dirty="0" err="1">
                <a:latin typeface="Century" panose="02040604050505020304" pitchFamily="18" charset="0"/>
              </a:rPr>
              <a:t>Origo</a:t>
            </a:r>
            <a:r>
              <a:rPr lang="hu-HU" sz="2000" dirty="0">
                <a:latin typeface="Century" panose="02040604050505020304" pitchFamily="18" charset="0"/>
              </a:rPr>
              <a:t> </a:t>
            </a:r>
            <a:r>
              <a:rPr lang="hu-HU" sz="2000" dirty="0" err="1">
                <a:latin typeface="Century" panose="02040604050505020304" pitchFamily="18" charset="0"/>
              </a:rPr>
              <a:t>$h</a:t>
            </a:r>
            <a:r>
              <a:rPr lang="hu-HU" sz="2000" dirty="0">
                <a:latin typeface="Century" panose="02040604050505020304" pitchFamily="18" charset="0"/>
              </a:rPr>
              <a:t> [elektronikus </a:t>
            </a:r>
            <a:r>
              <a:rPr lang="hu-HU" sz="2000" dirty="0" err="1">
                <a:latin typeface="Century" panose="02040604050505020304" pitchFamily="18" charset="0"/>
              </a:rPr>
              <a:t>dok</a:t>
            </a:r>
            <a:r>
              <a:rPr lang="hu-HU" sz="2000" dirty="0">
                <a:latin typeface="Century" panose="02040604050505020304" pitchFamily="18" charset="0"/>
              </a:rPr>
              <a:t>.] </a:t>
            </a:r>
            <a:r>
              <a:rPr lang="hu-HU" sz="2000" dirty="0" err="1">
                <a:latin typeface="Century" panose="02040604050505020304" pitchFamily="18" charset="0"/>
              </a:rPr>
              <a:t>$c</a:t>
            </a:r>
            <a:r>
              <a:rPr lang="hu-HU" sz="2000" dirty="0">
                <a:latin typeface="Century" panose="02040604050505020304" pitchFamily="18" charset="0"/>
              </a:rPr>
              <a:t> </a:t>
            </a:r>
            <a:r>
              <a:rPr lang="hu-HU" sz="2000" dirty="0" err="1">
                <a:latin typeface="Century" panose="02040604050505020304" pitchFamily="18" charset="0"/>
              </a:rPr>
              <a:t>főszerk</a:t>
            </a:r>
            <a:r>
              <a:rPr lang="hu-HU" sz="2000" dirty="0">
                <a:latin typeface="Century" panose="02040604050505020304" pitchFamily="18" charset="0"/>
              </a:rPr>
              <a:t>. Sálig Gergő </a:t>
            </a:r>
          </a:p>
          <a:p>
            <a:pPr marL="804863" indent="-804863">
              <a:spcBef>
                <a:spcPts val="0"/>
              </a:spcBef>
              <a:buNone/>
            </a:pPr>
            <a:r>
              <a:rPr lang="hu-HU" sz="2000" dirty="0">
                <a:latin typeface="Century" panose="02040604050505020304" pitchFamily="18" charset="0"/>
              </a:rPr>
              <a:t>256 ## </a:t>
            </a:r>
            <a:r>
              <a:rPr lang="hu-HU" sz="2000" dirty="0" err="1">
                <a:latin typeface="Century" panose="02040604050505020304" pitchFamily="18" charset="0"/>
              </a:rPr>
              <a:t>$a</a:t>
            </a:r>
            <a:r>
              <a:rPr lang="hu-HU" sz="2000" dirty="0">
                <a:latin typeface="Century" panose="02040604050505020304" pitchFamily="18" charset="0"/>
              </a:rPr>
              <a:t> Dinamikus weblap</a:t>
            </a:r>
          </a:p>
          <a:p>
            <a:pPr marL="804863" indent="-804863">
              <a:spcBef>
                <a:spcPts val="0"/>
              </a:spcBef>
              <a:buNone/>
            </a:pPr>
            <a:r>
              <a:rPr lang="hu-HU" sz="2000" dirty="0">
                <a:latin typeface="Century" panose="02040604050505020304" pitchFamily="18" charset="0"/>
              </a:rPr>
              <a:t>260 00 </a:t>
            </a:r>
            <a:r>
              <a:rPr lang="hu-HU" sz="2000" dirty="0" err="1">
                <a:latin typeface="Century" panose="02040604050505020304" pitchFamily="18" charset="0"/>
              </a:rPr>
              <a:t>$a</a:t>
            </a:r>
            <a:r>
              <a:rPr lang="hu-HU" sz="2000" dirty="0">
                <a:latin typeface="Century" panose="02040604050505020304" pitchFamily="18" charset="0"/>
              </a:rPr>
              <a:t> Budapest </a:t>
            </a:r>
            <a:r>
              <a:rPr lang="hu-HU" sz="2000" dirty="0" err="1">
                <a:latin typeface="Century" panose="02040604050505020304" pitchFamily="18" charset="0"/>
              </a:rPr>
              <a:t>$b</a:t>
            </a:r>
            <a:r>
              <a:rPr lang="hu-HU" sz="2000" dirty="0">
                <a:latin typeface="Century" panose="02040604050505020304" pitchFamily="18" charset="0"/>
              </a:rPr>
              <a:t> </a:t>
            </a:r>
            <a:r>
              <a:rPr lang="hu-HU" sz="2000" dirty="0" err="1">
                <a:latin typeface="Century" panose="02040604050505020304" pitchFamily="18" charset="0"/>
              </a:rPr>
              <a:t>Origo</a:t>
            </a:r>
            <a:r>
              <a:rPr lang="hu-HU" sz="2000" dirty="0">
                <a:latin typeface="Century" panose="02040604050505020304" pitchFamily="18" charset="0"/>
              </a:rPr>
              <a:t> Média és Kommunikációs Szolgáltató </a:t>
            </a:r>
            <a:r>
              <a:rPr lang="hu-HU" sz="2000" dirty="0" err="1">
                <a:latin typeface="Century" panose="02040604050505020304" pitchFamily="18" charset="0"/>
              </a:rPr>
              <a:t>Zrt</a:t>
            </a:r>
            <a:r>
              <a:rPr lang="hu-HU" sz="2000" dirty="0">
                <a:latin typeface="Century" panose="02040604050505020304" pitchFamily="18" charset="0"/>
              </a:rPr>
              <a:t>. </a:t>
            </a:r>
            <a:r>
              <a:rPr lang="hu-HU" sz="2000" dirty="0" err="1">
                <a:latin typeface="Century" panose="02040604050505020304" pitchFamily="18" charset="0"/>
              </a:rPr>
              <a:t>$c</a:t>
            </a:r>
            <a:r>
              <a:rPr lang="hu-HU" sz="2000" dirty="0">
                <a:latin typeface="Century" panose="02040604050505020304" pitchFamily="18" charset="0"/>
              </a:rPr>
              <a:t> 2013</a:t>
            </a:r>
          </a:p>
          <a:p>
            <a:pPr marL="804863" indent="-804863">
              <a:spcBef>
                <a:spcPts val="0"/>
              </a:spcBef>
              <a:buNone/>
            </a:pPr>
            <a:r>
              <a:rPr lang="hu-HU" sz="2000" dirty="0">
                <a:latin typeface="Century" panose="02040604050505020304" pitchFamily="18" charset="0"/>
              </a:rPr>
              <a:t>500 ## </a:t>
            </a:r>
            <a:r>
              <a:rPr lang="hu-HU" sz="2000" dirty="0" err="1">
                <a:latin typeface="Century" panose="02040604050505020304" pitchFamily="18" charset="0"/>
              </a:rPr>
              <a:t>$a</a:t>
            </a:r>
            <a:r>
              <a:rPr lang="hu-HU" sz="2000" dirty="0">
                <a:latin typeface="Century" panose="02040604050505020304" pitchFamily="18" charset="0"/>
              </a:rPr>
              <a:t> A főcím forrása az </a:t>
            </a:r>
            <a:r>
              <a:rPr lang="hu-HU" sz="2000" dirty="0" err="1">
                <a:latin typeface="Century" panose="02040604050505020304" pitchFamily="18" charset="0"/>
              </a:rPr>
              <a:t>Origo</a:t>
            </a:r>
            <a:r>
              <a:rPr lang="hu-HU" sz="2000" dirty="0">
                <a:latin typeface="Century" panose="02040604050505020304" pitchFamily="18" charset="0"/>
              </a:rPr>
              <a:t> nyitó képernyője</a:t>
            </a:r>
          </a:p>
          <a:p>
            <a:pPr marL="804863" indent="-804863">
              <a:spcBef>
                <a:spcPts val="0"/>
              </a:spcBef>
              <a:buNone/>
            </a:pPr>
            <a:r>
              <a:rPr lang="hu-HU" sz="2000" dirty="0">
                <a:latin typeface="Century" panose="02040604050505020304" pitchFamily="18" charset="0"/>
              </a:rPr>
              <a:t>501 ## </a:t>
            </a:r>
            <a:r>
              <a:rPr lang="hu-HU" sz="2000" dirty="0" err="1">
                <a:latin typeface="Century" panose="02040604050505020304" pitchFamily="18" charset="0"/>
              </a:rPr>
              <a:t>$a</a:t>
            </a:r>
            <a:r>
              <a:rPr lang="hu-HU" sz="2000" dirty="0">
                <a:latin typeface="Century" panose="02040604050505020304" pitchFamily="18" charset="0"/>
              </a:rPr>
              <a:t> Rovatai: Hírek ; Sport ; Okos ; Életmód ; Kultúra ; Piac ; Szolgáltatás</a:t>
            </a:r>
          </a:p>
          <a:p>
            <a:pPr marL="804863" indent="-804863">
              <a:spcBef>
                <a:spcPts val="0"/>
              </a:spcBef>
              <a:buNone/>
            </a:pPr>
            <a:r>
              <a:rPr lang="hu-HU" sz="2000" dirty="0">
                <a:latin typeface="Century" panose="02040604050505020304" pitchFamily="18" charset="0"/>
              </a:rPr>
              <a:t>515 0# </a:t>
            </a:r>
            <a:r>
              <a:rPr lang="hu-HU" sz="2000" dirty="0" err="1">
                <a:latin typeface="Century" panose="02040604050505020304" pitchFamily="18" charset="0"/>
              </a:rPr>
              <a:t>$a</a:t>
            </a:r>
            <a:r>
              <a:rPr lang="hu-HU" sz="2000" dirty="0">
                <a:latin typeface="Century" panose="02040604050505020304" pitchFamily="18" charset="0"/>
              </a:rPr>
              <a:t> A leírás alapja: 2013. 12. 02.</a:t>
            </a:r>
          </a:p>
          <a:p>
            <a:pPr marL="804863" indent="-804863">
              <a:spcBef>
                <a:spcPts val="0"/>
              </a:spcBef>
              <a:buNone/>
            </a:pPr>
            <a:r>
              <a:rPr lang="hu-HU" sz="2000" b="1" dirty="0">
                <a:solidFill>
                  <a:srgbClr val="C00000"/>
                </a:solidFill>
                <a:latin typeface="Century" panose="02040604050505020304" pitchFamily="18" charset="0"/>
              </a:rPr>
              <a:t>773 1# </a:t>
            </a:r>
            <a:r>
              <a:rPr lang="hu-HU" sz="2000" b="1" dirty="0" err="1">
                <a:solidFill>
                  <a:srgbClr val="C00000"/>
                </a:solidFill>
                <a:latin typeface="Century" panose="02040604050505020304" pitchFamily="18" charset="0"/>
              </a:rPr>
              <a:t>$w</a:t>
            </a:r>
            <a:r>
              <a:rPr lang="hu-HU" sz="2000" b="1" dirty="0">
                <a:solidFill>
                  <a:srgbClr val="C00000"/>
                </a:solidFill>
                <a:latin typeface="Century" panose="02040604050505020304" pitchFamily="18" charset="0"/>
              </a:rPr>
              <a:t> 02</a:t>
            </a:r>
          </a:p>
          <a:p>
            <a:pPr marL="804863" indent="-804863">
              <a:spcBef>
                <a:spcPts val="0"/>
              </a:spcBef>
              <a:buNone/>
            </a:pPr>
            <a:r>
              <a:rPr lang="hu-HU" sz="2000" dirty="0">
                <a:latin typeface="Century" panose="02040604050505020304" pitchFamily="18" charset="0"/>
              </a:rPr>
              <a:t>856 4# </a:t>
            </a:r>
            <a:r>
              <a:rPr lang="hu-HU" sz="2000" dirty="0" err="1">
                <a:latin typeface="Century" panose="02040604050505020304" pitchFamily="18" charset="0"/>
              </a:rPr>
              <a:t>$u</a:t>
            </a:r>
            <a:r>
              <a:rPr lang="hu-HU" sz="2000" dirty="0">
                <a:latin typeface="Century" panose="02040604050505020304" pitchFamily="18" charset="0"/>
              </a:rPr>
              <a:t> H</a:t>
            </a:r>
            <a:r>
              <a:rPr lang="hu-HU" sz="2000" dirty="0" smtClean="0">
                <a:latin typeface="Century" panose="02040604050505020304" pitchFamily="18" charset="0"/>
              </a:rPr>
              <a:t>ozzáférés : </a:t>
            </a:r>
            <a:r>
              <a:rPr lang="hu-HU" sz="2000" u="sng" dirty="0" smtClean="0">
                <a:latin typeface="Century" panose="02040604050505020304" pitchFamily="18" charset="0"/>
                <a:hlinkClick r:id="rId3"/>
              </a:rPr>
              <a:t>http</a:t>
            </a:r>
            <a:r>
              <a:rPr lang="hu-HU" sz="2000" u="sng" dirty="0">
                <a:latin typeface="Century" panose="02040604050505020304" pitchFamily="18" charset="0"/>
                <a:hlinkClick r:id="rId3"/>
              </a:rPr>
              <a:t>://www.origo.hu</a:t>
            </a:r>
            <a:endParaRPr lang="hu-HU" sz="2000" dirty="0"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hu-HU" sz="20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18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908736" y="1888876"/>
            <a:ext cx="8915399" cy="2262781"/>
          </a:xfrm>
        </p:spPr>
        <p:txBody>
          <a:bodyPr>
            <a:normAutofit/>
          </a:bodyPr>
          <a:lstStyle/>
          <a:p>
            <a:r>
              <a:rPr lang="hu-HU" sz="4000" dirty="0" smtClean="0"/>
              <a:t>Az elektronikus időszaki kiadvány</a:t>
            </a:r>
            <a:br>
              <a:rPr lang="hu-HU" sz="4000" dirty="0" smtClean="0"/>
            </a:br>
            <a:r>
              <a:rPr lang="hu-HU" sz="2400" dirty="0" smtClean="0"/>
              <a:t>(lehet közvetlen elérésű, de lehet távoli elérésű is)</a:t>
            </a:r>
            <a:r>
              <a:rPr lang="hu-HU" sz="4000" dirty="0" smtClean="0"/>
              <a:t/>
            </a:r>
            <a:br>
              <a:rPr lang="hu-HU" sz="4000" dirty="0" smtClean="0"/>
            </a:b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293247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14792" y="623888"/>
            <a:ext cx="10282136" cy="128111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Elektronikus időszaki kiadvány speciális adatai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4792" y="2493963"/>
            <a:ext cx="9922212" cy="3095625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hu-H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–</a:t>
            </a:r>
            <a:r>
              <a:rPr lang="hu-H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Folyóirat. 1.évf. 1.sz. (2000. márc. 2.)-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endParaRPr lang="hu-HU" sz="3800" dirty="0"/>
          </a:p>
          <a:p>
            <a:pPr fontAlgn="auto">
              <a:spcAft>
                <a:spcPts val="0"/>
              </a:spcAft>
              <a:buFontTx/>
              <a:buNone/>
              <a:defRPr/>
            </a:pPr>
            <a:endParaRPr lang="hu-HU" sz="3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hu-H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Speciális adat= magának az elektronikus dokumentumnak a specialitása (folyóirat) Plusz az időszakosság létéből fakadó specialitás, a számozási adat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endParaRPr lang="hu-HU" sz="3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endParaRPr lang="hu-HU" sz="3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07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43742" y="699390"/>
            <a:ext cx="7260773" cy="1066800"/>
          </a:xfrm>
        </p:spPr>
        <p:txBody>
          <a:bodyPr/>
          <a:lstStyle/>
          <a:p>
            <a:r>
              <a:rPr lang="hu-HU" dirty="0" smtClean="0"/>
              <a:t>Értelmezési 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76399" y="1426975"/>
            <a:ext cx="9930678" cy="4325112"/>
          </a:xfrm>
        </p:spPr>
        <p:txBody>
          <a:bodyPr>
            <a:noAutofit/>
          </a:bodyPr>
          <a:lstStyle/>
          <a:p>
            <a:r>
              <a:rPr lang="hu-HU" sz="2400" dirty="0" smtClean="0"/>
              <a:t>Minden folyóirat integrálódó kiadvány, de kifejező-e ez az online folyóiratra?</a:t>
            </a:r>
          </a:p>
          <a:p>
            <a:pPr lvl="1"/>
            <a:r>
              <a:rPr lang="hu-HU" sz="2400" dirty="0" smtClean="0"/>
              <a:t>Nyomatottan is integrálódik, de az új szám nem írja felül a régit.</a:t>
            </a:r>
          </a:p>
          <a:p>
            <a:pPr lvl="1"/>
            <a:r>
              <a:rPr lang="hu-HU" sz="2400" dirty="0" smtClean="0"/>
              <a:t>A cserélhető lapos könyv-jellegű anyagokban az új tartalom (a lapok </a:t>
            </a:r>
            <a:r>
              <a:rPr lang="hu-HU" sz="2400" dirty="0" err="1" smtClean="0"/>
              <a:t>cseréhetősége</a:t>
            </a:r>
            <a:r>
              <a:rPr lang="hu-HU" sz="2400" dirty="0" smtClean="0"/>
              <a:t> folytán) felülírja a régi tartalmat.</a:t>
            </a:r>
          </a:p>
          <a:p>
            <a:pPr lvl="1"/>
            <a:r>
              <a:rPr lang="hu-HU" sz="2400" dirty="0" smtClean="0"/>
              <a:t>Folyóiratnak nevezhető-e az olyan weblap, ami ugyan folyóiratnak, magazinnak, stb. nevezi magát, viszont az online változaton nincs számozás, kiszámíthatatlan időközökben jelennek meg új tartalmak, illetve tűnnek el régebbiek, pl. Filmkultúra, National </a:t>
            </a:r>
            <a:r>
              <a:rPr lang="hu-HU" sz="2400" dirty="0" err="1" smtClean="0"/>
              <a:t>Geographic</a:t>
            </a:r>
            <a:r>
              <a:rPr lang="hu-HU" sz="2400" dirty="0" smtClean="0"/>
              <a:t>, stb.	</a:t>
            </a:r>
          </a:p>
          <a:p>
            <a:pPr marL="87313" lvl="1" indent="0">
              <a:buNone/>
            </a:pPr>
            <a:r>
              <a:rPr lang="hu-HU" sz="2400" dirty="0" smtClean="0">
                <a:solidFill>
                  <a:schemeClr val="tx1"/>
                </a:solidFill>
              </a:rPr>
              <a:t>Milyen esetben célszerű speciális megnevezésként használni a folyóirat, illetve a dinamikus weblap kifejezést?</a:t>
            </a:r>
          </a:p>
        </p:txBody>
      </p:sp>
    </p:spTree>
    <p:extLst>
      <p:ext uri="{BB962C8B-B14F-4D97-AF65-F5344CB8AC3E}">
        <p14:creationId xmlns:p14="http://schemas.microsoft.com/office/powerpoint/2010/main" val="12518751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43742" y="692696"/>
            <a:ext cx="9938657" cy="1066800"/>
          </a:xfrm>
        </p:spPr>
        <p:txBody>
          <a:bodyPr/>
          <a:lstStyle/>
          <a:p>
            <a:r>
              <a:rPr lang="hu-HU" dirty="0" smtClean="0"/>
              <a:t>Értelmezési 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41714" y="1628800"/>
            <a:ext cx="9492343" cy="4467200"/>
          </a:xfrm>
        </p:spPr>
        <p:txBody>
          <a:bodyPr>
            <a:noAutofit/>
          </a:bodyPr>
          <a:lstStyle/>
          <a:p>
            <a:r>
              <a:rPr lang="hu-HU" sz="2400" dirty="0" smtClean="0"/>
              <a:t>Hogyan nevezhető (mi lesz a speciális adat) a forrás (a leírás tárgya), ha az</a:t>
            </a:r>
          </a:p>
          <a:p>
            <a:pPr lvl="1"/>
            <a:r>
              <a:rPr lang="hu-HU" sz="2400" dirty="0" smtClean="0"/>
              <a:t>a nyomtatott kiadás digitalizált változata és </a:t>
            </a:r>
            <a:r>
              <a:rPr lang="hu-HU" sz="2400" dirty="0" err="1" smtClean="0"/>
              <a:t>DVD-ROM-on</a:t>
            </a:r>
            <a:r>
              <a:rPr lang="hu-HU" sz="2400" dirty="0" smtClean="0"/>
              <a:t> jelenik meg, több év kumulációjaként,  pl. National </a:t>
            </a:r>
            <a:r>
              <a:rPr lang="hu-HU" sz="2400" dirty="0" err="1" smtClean="0"/>
              <a:t>Geographic</a:t>
            </a:r>
            <a:endParaRPr lang="hu-HU" sz="2400" dirty="0" smtClean="0"/>
          </a:p>
          <a:p>
            <a:pPr lvl="1"/>
            <a:r>
              <a:rPr lang="hu-HU" sz="2400" dirty="0" smtClean="0"/>
              <a:t>ha a nyomtatott kiadás digitalizált változata online férhető hozzá, pl. Filmkultúra </a:t>
            </a:r>
            <a:r>
              <a:rPr lang="hu-HU" sz="2400" u="sng" dirty="0" smtClean="0">
                <a:hlinkClick r:id="rId2"/>
              </a:rPr>
              <a:t> </a:t>
            </a:r>
            <a:r>
              <a:rPr lang="hu-HU" sz="2400" u="sng" dirty="0" smtClean="0">
                <a:hlinkClick r:id="rId3"/>
              </a:rPr>
              <a:t>http://www.filmkultura.hu/archiv/muszter/index.php</a:t>
            </a:r>
            <a:endParaRPr lang="hu-HU" sz="2400" dirty="0" smtClean="0"/>
          </a:p>
          <a:p>
            <a:pPr lvl="1"/>
            <a:r>
              <a:rPr lang="hu-HU" sz="2400" dirty="0" smtClean="0"/>
              <a:t>ha a folyóiratnak van nyomatott és online elérhető változata, de ez utóbbi eredeti </a:t>
            </a:r>
            <a:r>
              <a:rPr lang="hu-HU" sz="2400" dirty="0" err="1" smtClean="0"/>
              <a:t>html</a:t>
            </a:r>
            <a:r>
              <a:rPr lang="hu-HU" sz="2400" dirty="0" smtClean="0"/>
              <a:t> dokumentum, lásd pl. TMT.</a:t>
            </a:r>
          </a:p>
          <a:p>
            <a:pPr lvl="1"/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6072023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362288" y="1473221"/>
            <a:ext cx="8915399" cy="2262781"/>
          </a:xfrm>
        </p:spPr>
        <p:txBody>
          <a:bodyPr>
            <a:normAutofit/>
          </a:bodyPr>
          <a:lstStyle/>
          <a:p>
            <a:r>
              <a:rPr lang="hu-HU" sz="4000" dirty="0"/>
              <a:t>A hírportál – dinamikus weblap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112735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92924" y="376460"/>
            <a:ext cx="8911687" cy="1280890"/>
          </a:xfrm>
        </p:spPr>
        <p:txBody>
          <a:bodyPr/>
          <a:lstStyle/>
          <a:p>
            <a:r>
              <a:rPr lang="hu-HU" dirty="0"/>
              <a:t>Hírportál – Napi </a:t>
            </a:r>
            <a:r>
              <a:rPr lang="hu-HU" dirty="0" smtClean="0"/>
              <a:t>Gazdaság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990600" y="1276350"/>
            <a:ext cx="5283826" cy="56007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2000" dirty="0">
                <a:latin typeface="Century" panose="02040604050505020304" pitchFamily="18" charset="0"/>
              </a:rPr>
              <a:t>Napi gazdaság (online)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2000" dirty="0">
                <a:latin typeface="Century" panose="02040604050505020304" pitchFamily="18" charset="0"/>
              </a:rPr>
              <a:t>     Napi gazdaság [elektronikus </a:t>
            </a:r>
            <a:r>
              <a:rPr lang="hu-HU" sz="2000" dirty="0" err="1">
                <a:latin typeface="Century" panose="02040604050505020304" pitchFamily="18" charset="0"/>
              </a:rPr>
              <a:t>dok</a:t>
            </a:r>
            <a:r>
              <a:rPr lang="hu-HU" sz="2000" dirty="0">
                <a:latin typeface="Century" panose="02040604050505020304" pitchFamily="18" charset="0"/>
              </a:rPr>
              <a:t>.] : </a:t>
            </a:r>
            <a:r>
              <a:rPr lang="hu-HU" sz="2000" dirty="0" err="1">
                <a:latin typeface="Century" panose="02040604050505020304" pitchFamily="18" charset="0"/>
              </a:rPr>
              <a:t>www.napi.hu</a:t>
            </a:r>
            <a:r>
              <a:rPr lang="hu-HU" sz="2000" dirty="0">
                <a:latin typeface="Century" panose="02040604050505020304" pitchFamily="18" charset="0"/>
              </a:rPr>
              <a:t> / fel. </a:t>
            </a:r>
            <a:r>
              <a:rPr lang="hu-HU" sz="2000" dirty="0" err="1">
                <a:latin typeface="Century" panose="02040604050505020304" pitchFamily="18" charset="0"/>
              </a:rPr>
              <a:t>szerk</a:t>
            </a:r>
            <a:r>
              <a:rPr lang="hu-HU" sz="2000" dirty="0">
                <a:latin typeface="Century" panose="02040604050505020304" pitchFamily="18" charset="0"/>
              </a:rPr>
              <a:t>… Rónai Balázs ; szerkesztők Deák Bálint [et </a:t>
            </a:r>
            <a:r>
              <a:rPr lang="hu-HU" sz="2000" dirty="0" err="1">
                <a:latin typeface="Century" panose="02040604050505020304" pitchFamily="18" charset="0"/>
              </a:rPr>
              <a:t>al</a:t>
            </a:r>
            <a:r>
              <a:rPr lang="hu-HU" sz="2000" dirty="0">
                <a:latin typeface="Century" panose="02040604050505020304" pitchFamily="18" charset="0"/>
              </a:rPr>
              <a:t>.] ; fejlesztés Pirin Kft. – Dinamikus weblap. [?]-. – Budapest : </a:t>
            </a:r>
            <a:r>
              <a:rPr lang="hu-HU" sz="2000" dirty="0" err="1">
                <a:latin typeface="Century" panose="02040604050505020304" pitchFamily="18" charset="0"/>
              </a:rPr>
              <a:t>www.napi.hu</a:t>
            </a:r>
            <a:r>
              <a:rPr lang="hu-HU" sz="2000" dirty="0">
                <a:latin typeface="Century" panose="02040604050505020304" pitchFamily="18" charset="0"/>
              </a:rPr>
              <a:t> Online Kft., [ante 2010]-. – Főcím a lapfejről. – Címváltozat az impresszumban: Napi gazdaság online. – A leírás alapja: 2010. dec. 11. – Hozzáférés módja: </a:t>
            </a:r>
            <a:r>
              <a:rPr lang="hu-HU" sz="2000" u="sng" dirty="0">
                <a:latin typeface="Century" panose="02040604050505020304" pitchFamily="18" charset="0"/>
                <a:hlinkClick r:id="rId2"/>
              </a:rPr>
              <a:t>http://www.napi.hu</a:t>
            </a:r>
            <a:r>
              <a:rPr lang="hu-HU" sz="2000" dirty="0">
                <a:latin typeface="Century" panose="02040604050505020304" pitchFamily="18" charset="0"/>
              </a:rPr>
              <a:t>. – Megjelenik nyomtatottan is: ISSN 1217-5501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2000" dirty="0">
                <a:latin typeface="Century" panose="02040604050505020304" pitchFamily="18" charset="0"/>
              </a:rPr>
              <a:t>         Mt.: Rónai Balázs (fel. szerk.). – Deák Bálint (szerk.). – Pirin Kft. (Budapest)(fejlesztő)</a:t>
            </a:r>
            <a:endParaRPr lang="hu-HU" sz="2000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743700" y="1295400"/>
            <a:ext cx="5162550" cy="5562600"/>
          </a:xfrm>
        </p:spPr>
        <p:txBody>
          <a:bodyPr>
            <a:noAutofit/>
          </a:bodyPr>
          <a:lstStyle/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130 00$a Napi gazdaság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$conline</a:t>
            </a:r>
            <a:endParaRPr lang="hu-HU" sz="1900" dirty="0">
              <a:solidFill>
                <a:schemeClr val="tx1"/>
              </a:solidFill>
              <a:latin typeface="Century" panose="02040604050505020304" pitchFamily="18" charset="0"/>
              <a:cs typeface="Arial" pitchFamily="34" charset="0"/>
            </a:endParaRPr>
          </a:p>
          <a:p>
            <a:pPr marL="800100" lvl="0" indent="-80010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245 00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$a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Napi gazdaság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$helektronikus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dok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$b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www.napi.hu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hu-HU" sz="1900" dirty="0" err="1" smtClean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$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c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fel.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szerk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… Rónai Balázs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$e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szerkesztők </a:t>
            </a:r>
            <a:r>
              <a:rPr lang="hu-HU" sz="1900" dirty="0" smtClean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Deák Bálint 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[et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al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.]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$e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fejlesztés Pirin Kft.</a:t>
            </a:r>
            <a:endParaRPr lang="hu-HU" sz="1900" dirty="0">
              <a:solidFill>
                <a:schemeClr val="tx1"/>
              </a:solidFill>
              <a:latin typeface="Century" panose="02040604050505020304" pitchFamily="18" charset="0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256 ##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$a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Dinamikus weblap</a:t>
            </a:r>
            <a:endParaRPr lang="hu-HU" sz="1900" dirty="0">
              <a:solidFill>
                <a:schemeClr val="tx1"/>
              </a:solidFill>
              <a:latin typeface="Century" panose="02040604050505020304" pitchFamily="18" charset="0"/>
              <a:cs typeface="Arial" pitchFamily="34" charset="0"/>
            </a:endParaRPr>
          </a:p>
          <a:p>
            <a:pPr marL="800100" lvl="0" indent="-80010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260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$aBudapest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$b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www.napi.hu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Online Kft. 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$c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[ante 2010]-</a:t>
            </a:r>
            <a:endParaRPr lang="hu-HU" sz="1900" dirty="0">
              <a:solidFill>
                <a:schemeClr val="tx1"/>
              </a:solidFill>
              <a:latin typeface="Century" panose="02040604050505020304" pitchFamily="18" charset="0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500 ##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$aFőcím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a lapfejről</a:t>
            </a:r>
            <a:endParaRPr lang="hu-HU" sz="1900" dirty="0">
              <a:solidFill>
                <a:schemeClr val="tx1"/>
              </a:solidFill>
              <a:latin typeface="Century" panose="02040604050505020304" pitchFamily="18" charset="0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515 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##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$aA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leírás alapja: 2010. dec. 11.</a:t>
            </a:r>
            <a:endParaRPr lang="hu-HU" sz="1900" dirty="0">
              <a:solidFill>
                <a:schemeClr val="tx1"/>
              </a:solidFill>
              <a:latin typeface="Century" panose="02040604050505020304" pitchFamily="18" charset="0"/>
              <a:cs typeface="Arial" pitchFamily="34" charset="0"/>
            </a:endParaRPr>
          </a:p>
          <a:p>
            <a:pPr marL="800100" lvl="0" indent="-80010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596 ##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$a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Megjelenik nyomtatottan is: ISSN 1217-5501</a:t>
            </a:r>
            <a:endParaRPr lang="hu-HU" sz="1900" dirty="0">
              <a:solidFill>
                <a:schemeClr val="tx1"/>
              </a:solidFill>
              <a:latin typeface="Century" panose="02040604050505020304" pitchFamily="18" charset="0"/>
              <a:cs typeface="Arial" pitchFamily="34" charset="0"/>
            </a:endParaRPr>
          </a:p>
          <a:p>
            <a:pPr marL="800100" lvl="0" indent="-80010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742 01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$a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Napi gazdaság online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$m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Címváltozat az impresszumban</a:t>
            </a:r>
            <a:endParaRPr lang="hu-HU" sz="1900" dirty="0">
              <a:solidFill>
                <a:schemeClr val="tx1"/>
              </a:solidFill>
              <a:latin typeface="Century" panose="02040604050505020304" pitchFamily="18" charset="0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700 11$aRónai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$jBalázs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$4fel. szerk.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hu-HU" sz="1900" dirty="0">
              <a:solidFill>
                <a:schemeClr val="tx1"/>
              </a:solidFill>
              <a:latin typeface="Century" panose="02040604050505020304" pitchFamily="18" charset="0"/>
              <a:cs typeface="Arial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700 11$aDeák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$jBálint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$4szerk.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hu-HU" sz="1900" dirty="0">
              <a:solidFill>
                <a:schemeClr val="tx1"/>
              </a:solidFill>
              <a:latin typeface="Century" panose="02040604050505020304" pitchFamily="18" charset="0"/>
              <a:cs typeface="Arial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710 21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$a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Pirin Kft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hu-HU" sz="1900" dirty="0" err="1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$cBudapest</a:t>
            </a:r>
            <a:r>
              <a:rPr lang="hu-HU" sz="1900" dirty="0">
                <a:solidFill>
                  <a:schemeClr val="tx1"/>
                </a:solidFill>
                <a:latin typeface="Century" panose="02040604050505020304" pitchFamily="18" charset="0"/>
                <a:ea typeface="Times New Roman" pitchFamily="18" charset="0"/>
                <a:cs typeface="Times New Roman" pitchFamily="18" charset="0"/>
              </a:rPr>
              <a:t> $4fejlesztő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hu-HU" sz="1900" dirty="0"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856 4#</a:t>
            </a:r>
            <a:r>
              <a:rPr lang="hu-HU" sz="1900" dirty="0" err="1"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$u</a:t>
            </a:r>
            <a:r>
              <a:rPr lang="hu-HU" sz="1900" dirty="0" err="1">
                <a:latin typeface="Century" panose="02040604050505020304" pitchFamily="18" charset="0"/>
                <a:ea typeface="Calibri" pitchFamily="34" charset="0"/>
                <a:cs typeface="Times New Roman" pitchFamily="18" charset="0"/>
                <a:hlinkClick r:id="rId2"/>
              </a:rPr>
              <a:t>http</a:t>
            </a:r>
            <a:r>
              <a:rPr lang="hu-HU" sz="1900" dirty="0">
                <a:latin typeface="Century" panose="02040604050505020304" pitchFamily="18" charset="0"/>
                <a:ea typeface="Calibri" pitchFamily="34" charset="0"/>
                <a:cs typeface="Times New Roman" pitchFamily="18" charset="0"/>
                <a:hlinkClick r:id="rId2"/>
              </a:rPr>
              <a:t>://</a:t>
            </a:r>
            <a:r>
              <a:rPr lang="hu-HU" sz="1900" dirty="0" err="1">
                <a:latin typeface="Century" panose="02040604050505020304" pitchFamily="18" charset="0"/>
                <a:ea typeface="Calibri" pitchFamily="34" charset="0"/>
                <a:cs typeface="Times New Roman" pitchFamily="18" charset="0"/>
                <a:hlinkClick r:id="rId2"/>
              </a:rPr>
              <a:t>www.napi.hu</a:t>
            </a:r>
            <a:endParaRPr lang="hu-HU" sz="1900" dirty="0">
              <a:latin typeface="Century" panose="020406040505050203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8948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276601" y="1589105"/>
            <a:ext cx="8915399" cy="2262781"/>
          </a:xfrm>
        </p:spPr>
        <p:txBody>
          <a:bodyPr>
            <a:normAutofit/>
          </a:bodyPr>
          <a:lstStyle/>
          <a:p>
            <a:r>
              <a:rPr lang="hu-HU" sz="4000" dirty="0" smtClean="0"/>
              <a:t>Digitalizált kép</a:t>
            </a:r>
            <a:br>
              <a:rPr lang="hu-HU" sz="4000" dirty="0" smtClean="0"/>
            </a:b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346277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87286" y="562000"/>
            <a:ext cx="9895113" cy="1066800"/>
          </a:xfrm>
          <a:noFill/>
        </p:spPr>
        <p:txBody>
          <a:bodyPr>
            <a:normAutofit/>
          </a:bodyPr>
          <a:lstStyle/>
          <a:p>
            <a:r>
              <a:rPr lang="hu-HU" dirty="0" smtClean="0"/>
              <a:t>A digitalizált forrás tulajdonságai 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21970" y="1844824"/>
            <a:ext cx="9960429" cy="4325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dirty="0"/>
              <a:t>Keresse meg </a:t>
            </a:r>
            <a:r>
              <a:rPr lang="hu-HU" sz="2400" dirty="0" smtClean="0"/>
              <a:t>ezt a </a:t>
            </a:r>
            <a:r>
              <a:rPr lang="hu-HU" sz="2400" dirty="0"/>
              <a:t>két képet, elemezze </a:t>
            </a:r>
            <a:r>
              <a:rPr lang="hu-HU" sz="2400" dirty="0" err="1" smtClean="0"/>
              <a:t>metaadataikat</a:t>
            </a:r>
            <a:r>
              <a:rPr lang="hu-HU" sz="2400" dirty="0" smtClean="0"/>
              <a:t>:</a:t>
            </a:r>
          </a:p>
          <a:p>
            <a:r>
              <a:rPr lang="hu-HU" sz="2400" dirty="0" smtClean="0"/>
              <a:t>Digitális képarchívum (</a:t>
            </a:r>
            <a:r>
              <a:rPr lang="hu-HU" sz="2400" dirty="0" err="1" smtClean="0">
                <a:hlinkClick r:id="rId2"/>
              </a:rPr>
              <a:t>www.keptar.oszk.hu</a:t>
            </a:r>
            <a:r>
              <a:rPr lang="hu-HU" sz="2400" dirty="0" smtClean="0"/>
              <a:t>) -&gt;</a:t>
            </a:r>
            <a:r>
              <a:rPr lang="hu-HU" sz="2400" dirty="0" err="1" smtClean="0"/>
              <a:t>Peske</a:t>
            </a:r>
            <a:r>
              <a:rPr lang="hu-HU" sz="2400" dirty="0" smtClean="0"/>
              <a:t> Géza: Az első szőlőszem</a:t>
            </a:r>
          </a:p>
          <a:p>
            <a:r>
              <a:rPr lang="hu-HU" sz="2400" dirty="0" smtClean="0"/>
              <a:t>LOC Print and </a:t>
            </a:r>
            <a:r>
              <a:rPr lang="hu-HU" sz="2400" dirty="0" err="1" smtClean="0"/>
              <a:t>Photograph</a:t>
            </a:r>
            <a:r>
              <a:rPr lang="hu-HU" sz="2400" dirty="0" smtClean="0"/>
              <a:t> </a:t>
            </a:r>
            <a:r>
              <a:rPr lang="hu-HU" sz="2400" dirty="0" err="1" smtClean="0"/>
              <a:t>Catalog</a:t>
            </a:r>
            <a:r>
              <a:rPr lang="hu-HU" sz="2400" dirty="0" smtClean="0"/>
              <a:t> (</a:t>
            </a:r>
            <a:r>
              <a:rPr lang="hu-HU" sz="2400" dirty="0" err="1" smtClean="0">
                <a:hlinkClick r:id="rId3"/>
              </a:rPr>
              <a:t>www.loc.gov</a:t>
            </a:r>
            <a:r>
              <a:rPr lang="hu-HU" sz="2400" dirty="0" smtClean="0">
                <a:hlinkClick r:id="rId3"/>
              </a:rPr>
              <a:t>/</a:t>
            </a:r>
            <a:r>
              <a:rPr lang="hu-HU" sz="2400" dirty="0" err="1" smtClean="0">
                <a:hlinkClick r:id="rId3"/>
              </a:rPr>
              <a:t>pictures</a:t>
            </a:r>
            <a:r>
              <a:rPr lang="hu-HU" sz="2400" dirty="0" smtClean="0"/>
              <a:t>) -&gt; </a:t>
            </a:r>
            <a:r>
              <a:rPr lang="hu-HU" sz="2400" dirty="0" err="1" smtClean="0"/>
              <a:t>Prokudin-Gorskii</a:t>
            </a:r>
            <a:r>
              <a:rPr lang="hu-HU" sz="2400" dirty="0" smtClean="0"/>
              <a:t>: </a:t>
            </a:r>
            <a:r>
              <a:rPr lang="hu-HU" sz="2400" dirty="0" err="1" smtClean="0"/>
              <a:t>Peasant</a:t>
            </a:r>
            <a:r>
              <a:rPr lang="hu-HU" sz="2400" dirty="0" smtClean="0"/>
              <a:t> </a:t>
            </a:r>
            <a:r>
              <a:rPr lang="hu-HU" sz="2400" dirty="0" err="1" smtClean="0"/>
              <a:t>girls</a:t>
            </a:r>
            <a:endParaRPr lang="hu-HU" sz="2400" dirty="0" smtClean="0"/>
          </a:p>
          <a:p>
            <a:pPr marL="84138" indent="0">
              <a:buNone/>
            </a:pPr>
            <a:endParaRPr lang="hu-HU" sz="2400" dirty="0" smtClean="0"/>
          </a:p>
          <a:p>
            <a:pPr marL="84138" indent="0">
              <a:buNone/>
            </a:pPr>
            <a:r>
              <a:rPr lang="hu-HU" sz="2400" dirty="0" smtClean="0"/>
              <a:t>Azonos </a:t>
            </a:r>
            <a:r>
              <a:rPr lang="hu-HU" sz="2400" dirty="0"/>
              <a:t>vagy különböző felfogások?</a:t>
            </a:r>
            <a:endParaRPr lang="hu-HU" sz="2400" dirty="0" smtClean="0"/>
          </a:p>
        </p:txBody>
      </p:sp>
    </p:spTree>
    <p:extLst>
      <p:ext uri="{BB962C8B-B14F-4D97-AF65-F5344CB8AC3E}">
        <p14:creationId xmlns:p14="http://schemas.microsoft.com/office/powerpoint/2010/main" val="59081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Louis </a:t>
            </a:r>
            <a:r>
              <a:rPr lang="hu-HU" dirty="0" smtClean="0"/>
              <a:t>Armstrong fotója a LOC</a:t>
            </a:r>
            <a:r>
              <a:rPr lang="hu-HU" b="1" dirty="0" smtClean="0"/>
              <a:t> </a:t>
            </a:r>
            <a:r>
              <a:rPr lang="hu-HU" dirty="0" smtClean="0"/>
              <a:t>digitális archívumában</a:t>
            </a:r>
            <a:r>
              <a:rPr lang="hu-HU" b="1" dirty="0"/>
              <a:t/>
            </a:r>
            <a:br>
              <a:rPr lang="hu-HU" b="1" dirty="0"/>
            </a:br>
            <a:endParaRPr lang="hu-HU" dirty="0"/>
          </a:p>
        </p:txBody>
      </p:sp>
      <p:pic>
        <p:nvPicPr>
          <p:cNvPr id="6" name="Tartalom helye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35" y="1951120"/>
            <a:ext cx="2295525" cy="3057525"/>
          </a:xfrm>
        </p:spPr>
      </p:pic>
      <p:sp>
        <p:nvSpPr>
          <p:cNvPr id="7" name="Tartalom helye 3"/>
          <p:cNvSpPr txBox="1">
            <a:spLocks/>
          </p:cNvSpPr>
          <p:nvPr/>
        </p:nvSpPr>
        <p:spPr>
          <a:xfrm>
            <a:off x="3026056" y="1966894"/>
            <a:ext cx="8053836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2400" dirty="0" smtClean="0"/>
              <a:t>Bibliográfiai adatok címkés formátumban: </a:t>
            </a:r>
            <a:r>
              <a:rPr lang="hu-HU" dirty="0" smtClean="0">
                <a:hlinkClick r:id="rId3"/>
              </a:rPr>
              <a:t>http://www.loc.gov/item/gottlieb.09611</a:t>
            </a:r>
            <a:r>
              <a:rPr lang="hu-HU" dirty="0" smtClean="0">
                <a:hlinkClick r:id="rId3"/>
              </a:rPr>
              <a:t>/</a:t>
            </a:r>
            <a:endParaRPr lang="hu-HU" dirty="0" smtClean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8" name="Tartalom helye 3"/>
          <p:cNvSpPr txBox="1">
            <a:spLocks/>
          </p:cNvSpPr>
          <p:nvPr/>
        </p:nvSpPr>
        <p:spPr>
          <a:xfrm>
            <a:off x="3026056" y="3293466"/>
            <a:ext cx="7823175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2400" dirty="0"/>
              <a:t>Bibliográfiai adatok </a:t>
            </a:r>
            <a:r>
              <a:rPr lang="hu-HU" sz="2400" dirty="0" smtClean="0"/>
              <a:t>digitális megőrzési (PREMIS) formátumban leíró (MODS) és adminisztrációs (METS) </a:t>
            </a:r>
            <a:r>
              <a:rPr lang="hu-HU" sz="2400" dirty="0" err="1" smtClean="0"/>
              <a:t>metaadatokkal</a:t>
            </a:r>
            <a:r>
              <a:rPr lang="hu-HU" sz="2400" b="1" dirty="0" smtClean="0"/>
              <a:t>:</a:t>
            </a:r>
            <a:r>
              <a:rPr lang="hu-HU" b="1" dirty="0" smtClean="0"/>
              <a:t> </a:t>
            </a:r>
            <a:r>
              <a:rPr lang="hu-HU" u="sng" dirty="0">
                <a:hlinkClick r:id="rId4"/>
              </a:rPr>
              <a:t>http://</a:t>
            </a:r>
            <a:r>
              <a:rPr lang="hu-HU" u="sng" dirty="0" smtClean="0">
                <a:hlinkClick r:id="rId4"/>
              </a:rPr>
              <a:t>www.loc.gov/standards/premis/louis-2-0.xml</a:t>
            </a:r>
            <a:endParaRPr lang="hu-HU" u="sng" dirty="0" smtClean="0"/>
          </a:p>
          <a:p>
            <a:endParaRPr lang="hu-HU" dirty="0"/>
          </a:p>
          <a:p>
            <a:pPr marL="358775" indent="0">
              <a:buNone/>
            </a:pPr>
            <a:r>
              <a:rPr lang="hu-HU" sz="2400" dirty="0" smtClean="0"/>
              <a:t>MODS = </a:t>
            </a:r>
            <a:r>
              <a:rPr lang="hu-HU" sz="2400" dirty="0" err="1" smtClean="0"/>
              <a:t>Metadata</a:t>
            </a:r>
            <a:r>
              <a:rPr lang="hu-HU" sz="2400" dirty="0" smtClean="0"/>
              <a:t> </a:t>
            </a:r>
            <a:r>
              <a:rPr lang="hu-HU" sz="2400" dirty="0" err="1" smtClean="0"/>
              <a:t>Object</a:t>
            </a:r>
            <a:r>
              <a:rPr lang="hu-HU" sz="2400" dirty="0" smtClean="0"/>
              <a:t> </a:t>
            </a:r>
            <a:r>
              <a:rPr lang="hu-HU" sz="2400" dirty="0" err="1" smtClean="0"/>
              <a:t>Description</a:t>
            </a:r>
            <a:r>
              <a:rPr lang="hu-HU" sz="2400" dirty="0" smtClean="0"/>
              <a:t> Standard</a:t>
            </a:r>
          </a:p>
          <a:p>
            <a:pPr marL="358775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2145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71049" y="299646"/>
            <a:ext cx="9793798" cy="1280890"/>
          </a:xfrm>
        </p:spPr>
        <p:txBody>
          <a:bodyPr>
            <a:normAutofit fontScale="90000"/>
          </a:bodyPr>
          <a:lstStyle/>
          <a:p>
            <a:r>
              <a:rPr lang="hu-HU" sz="4000" dirty="0" smtClean="0"/>
              <a:t>Az amerikai </a:t>
            </a:r>
            <a:r>
              <a:rPr lang="hu-HU" sz="4000" dirty="0"/>
              <a:t>polgárháború </a:t>
            </a:r>
            <a:r>
              <a:rPr lang="hu-HU" sz="4000" dirty="0" smtClean="0"/>
              <a:t>üveg-negatívjainak digitalizált gyűjteménye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pic>
        <p:nvPicPr>
          <p:cNvPr id="4" name="Tartalom helye 3">
            <a:hlinkClick r:id="rId2"/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170" y="3081337"/>
            <a:ext cx="8708553" cy="3377278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24" y="2515448"/>
            <a:ext cx="1685925" cy="523875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1671049" y="1622550"/>
            <a:ext cx="9714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Képek, technikai leírások, idővonal, bibliográfia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8780207" y="2690998"/>
            <a:ext cx="264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Kattintson a képre!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580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Lewis </a:t>
            </a:r>
            <a:r>
              <a:rPr lang="hu-HU" dirty="0" err="1"/>
              <a:t>Hine</a:t>
            </a:r>
            <a:r>
              <a:rPr lang="hu-HU" dirty="0"/>
              <a:t> </a:t>
            </a:r>
            <a:r>
              <a:rPr lang="hu-HU" dirty="0" smtClean="0"/>
              <a:t>képei</a:t>
            </a:r>
            <a:br>
              <a:rPr lang="hu-HU" dirty="0" smtClean="0"/>
            </a:br>
            <a:r>
              <a:rPr lang="hu-HU" sz="1800" dirty="0" smtClean="0"/>
              <a:t>Kattintson a képre!</a:t>
            </a:r>
            <a:endParaRPr lang="hu-HU" dirty="0"/>
          </a:p>
        </p:txBody>
      </p:sp>
      <p:pic>
        <p:nvPicPr>
          <p:cNvPr id="4" name="Kép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4" y="1632155"/>
            <a:ext cx="9229979" cy="486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80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8891</TotalTime>
  <Words>2504</Words>
  <Application>Microsoft Office PowerPoint</Application>
  <PresentationFormat>Szélesvásznú</PresentationFormat>
  <Paragraphs>314</Paragraphs>
  <Slides>60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60</vt:i4>
      </vt:variant>
    </vt:vector>
  </HeadingPairs>
  <TitlesOfParts>
    <vt:vector size="69" baseType="lpstr">
      <vt:lpstr>Arial</vt:lpstr>
      <vt:lpstr>Arial Black</vt:lpstr>
      <vt:lpstr>Calibri</vt:lpstr>
      <vt:lpstr>Century</vt:lpstr>
      <vt:lpstr>Century Gothic</vt:lpstr>
      <vt:lpstr>Garamond</vt:lpstr>
      <vt:lpstr>Times New Roman</vt:lpstr>
      <vt:lpstr>Wingdings 3</vt:lpstr>
      <vt:lpstr>Szálak</vt:lpstr>
      <vt:lpstr>Elektronikus bibliográfiai források feldolgozása </vt:lpstr>
      <vt:lpstr>PowerPoint bemutató</vt:lpstr>
      <vt:lpstr>Az elektronikus források típusai elérésük módja szerint Szabványa az ISBD/ER és magyar adaptációja a KSZ/2</vt:lpstr>
      <vt:lpstr>PowerPoint bemutató</vt:lpstr>
      <vt:lpstr>Forráshelyek</vt:lpstr>
      <vt:lpstr>Belső forrás</vt:lpstr>
      <vt:lpstr>Belső forrás</vt:lpstr>
      <vt:lpstr>Külső forrás</vt:lpstr>
      <vt:lpstr>Adatcsoportok</vt:lpstr>
      <vt:lpstr>A dokumentum speciális adatai:</vt:lpstr>
      <vt:lpstr>Az általános és a speciális jellemzők közti különbség</vt:lpstr>
      <vt:lpstr>Értelmezési kérdések</vt:lpstr>
      <vt:lpstr>A támogatók leírása</vt:lpstr>
      <vt:lpstr>A kötelező megjegyzések</vt:lpstr>
      <vt:lpstr>Példák  </vt:lpstr>
      <vt:lpstr>PowerPoint bemutató</vt:lpstr>
      <vt:lpstr>PowerPoint bemutató</vt:lpstr>
      <vt:lpstr>PowerPoint bemutató</vt:lpstr>
      <vt:lpstr>PowerPoint bemutató</vt:lpstr>
      <vt:lpstr>Az összetett cím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A távoli elérésű elektronikus bibliográfiai forrás</vt:lpstr>
      <vt:lpstr>Neten megjelenő riport multimédia formában</vt:lpstr>
      <vt:lpstr>PowerPoint bemutató</vt:lpstr>
      <vt:lpstr>A bibliográfiai tétel tulajdonnév típusú hozzáférési pontjai</vt:lpstr>
      <vt:lpstr>A rekord leíró mezői</vt:lpstr>
      <vt:lpstr>A bibliográfiai rekord hozzáférési pontjai =  az authority mezők</vt:lpstr>
      <vt:lpstr>Megjegyzésben a szövegbe beépülő animációs filmek</vt:lpstr>
      <vt:lpstr>Megjegyzés a riportba foglalt más művek típusaira</vt:lpstr>
      <vt:lpstr>A szövegbe ágyazott kisfilmek kereshetősége a 730-as mezőkkel</vt:lpstr>
      <vt:lpstr>A forrásdokumentum kapcsolati mezője</vt:lpstr>
      <vt:lpstr>Az elektronikus hozzáférés HUNMARC mezője </vt:lpstr>
      <vt:lpstr>A kisfilmről készült analitikus rekord ISBD megjelenítése</vt:lpstr>
      <vt:lpstr>A kisfilmről készült analitikus rekord HUNMARC megjelenítése</vt:lpstr>
      <vt:lpstr>Filmek adatainak megállapításához segítség</vt:lpstr>
      <vt:lpstr>Neten megjelenő színikritika</vt:lpstr>
      <vt:lpstr>PowerPoint bemutató</vt:lpstr>
      <vt:lpstr>A színikritika és a kapcsolódó rekordok</vt:lpstr>
      <vt:lpstr>A recenzióról készült rekord és kapcsolódásai a színielőadás és a forrásdokumentum rekordjához</vt:lpstr>
      <vt:lpstr>Az elektronikus időszaki kiadvány (lehet közvetlen elérésű, de lehet távoli elérésű is) </vt:lpstr>
      <vt:lpstr>Elektronikus időszaki kiadvány speciális adatai</vt:lpstr>
      <vt:lpstr>Értelmezési kérdések</vt:lpstr>
      <vt:lpstr>Értelmezési kérdések</vt:lpstr>
      <vt:lpstr>A hírportál – dinamikus weblap</vt:lpstr>
      <vt:lpstr>Hírportál – Napi Gazdaság</vt:lpstr>
      <vt:lpstr>Digitalizált kép </vt:lpstr>
      <vt:lpstr>A digitalizált forrás tulajdonságai  </vt:lpstr>
      <vt:lpstr>Louis Armstrong fotója a LOC digitális archívumában </vt:lpstr>
      <vt:lpstr>Az amerikai polgárháború üveg-negatívjainak digitalizált gyűjteménye  </vt:lpstr>
      <vt:lpstr>Lewis Hine képei Kattintson a képre!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tovarij</dc:creator>
  <cp:lastModifiedBy>dell</cp:lastModifiedBy>
  <cp:revision>122</cp:revision>
  <dcterms:created xsi:type="dcterms:W3CDTF">2015-08-23T05:42:58Z</dcterms:created>
  <dcterms:modified xsi:type="dcterms:W3CDTF">2016-03-02T15:19:11Z</dcterms:modified>
</cp:coreProperties>
</file>