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5" r:id="rId10"/>
    <p:sldId id="266" r:id="rId11"/>
    <p:sldId id="26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28786-2C6D-4034-B649-D2448EF7804A}" type="datetimeFigureOut">
              <a:rPr lang="hu-HU" smtClean="0"/>
              <a:t>2016. 05. 20.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5EA44-0AB4-452A-8A37-1AA317AE10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2841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D73E0-4B88-464C-936B-391556707D18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0275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D73E0-4B88-464C-936B-391556707D18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5776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D73E0-4B88-464C-936B-391556707D18}" type="slidenum">
              <a:rPr lang="hu-HU" smtClean="0"/>
              <a:pPr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3210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D73E0-4B88-464C-936B-391556707D18}" type="slidenum">
              <a:rPr lang="hu-HU" smtClean="0"/>
              <a:pPr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549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hathitrust.org/" TargetMode="External"/><Relationship Id="rId7" Type="http://schemas.openxmlformats.org/officeDocument/2006/relationships/hyperlink" Target="http://books.google.h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hyperlink" Target="https://books.google.hu/" TargetMode="External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hyperlink" Target="http://www.worldcat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vox.com/" TargetMode="External"/><Relationship Id="rId2" Type="http://schemas.openxmlformats.org/officeDocument/2006/relationships/hyperlink" Target="europeana.e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ooks.google.hu/" TargetMode="External"/><Relationship Id="rId4" Type="http://schemas.openxmlformats.org/officeDocument/2006/relationships/hyperlink" Target="http://www.darienlibrary.org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lcweb2.loc.gov/diglib/ihas/html/ragtime/ragtime-hom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l.uk/collection-items/illustrations-to-wuthering-heights-by-barnett-freedman" TargetMode="External"/><Relationship Id="rId3" Type="http://schemas.openxmlformats.org/officeDocument/2006/relationships/hyperlink" Target="http://www.bl.uk/teaching-resources/brontes-wuthering-heights-who-is-heathcliff" TargetMode="External"/><Relationship Id="rId7" Type="http://schemas.openxmlformats.org/officeDocument/2006/relationships/image" Target="../media/image12.jpeg"/><Relationship Id="rId12" Type="http://schemas.openxmlformats.org/officeDocument/2006/relationships/hyperlink" Target="http://epa.oszk.hu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l.uk/collection-items/description-of-the-liverpool-night-asylum-for-the-houseless-poor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openxmlformats.org/officeDocument/2006/relationships/hyperlink" Target="http://www.historyplace.com/worldhistory/famine/introduction.htm" TargetMode="External"/><Relationship Id="rId4" Type="http://schemas.openxmlformats.org/officeDocument/2006/relationships/image" Target="../media/image10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pkqaSqwHlsw" TargetMode="External"/><Relationship Id="rId3" Type="http://schemas.openxmlformats.org/officeDocument/2006/relationships/image" Target="../media/image16.jpeg"/><Relationship Id="rId7" Type="http://schemas.openxmlformats.org/officeDocument/2006/relationships/hyperlink" Target="https://www.youtube.com/watch?v=fGYoY2ojWb0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abel.hathitrust.org/cgi/pt?view=image;size=100;id=uc1.31822002481919;page=root;seq=1;num=1" TargetMode="External"/><Relationship Id="rId5" Type="http://schemas.openxmlformats.org/officeDocument/2006/relationships/hyperlink" Target="http://www.hathitrust.org/" TargetMode="External"/><Relationship Id="rId4" Type="http://schemas.openxmlformats.org/officeDocument/2006/relationships/hyperlink" Target="http://www.worldcat.org/" TargetMode="External"/><Relationship Id="rId9" Type="http://schemas.openxmlformats.org/officeDocument/2006/relationships/hyperlink" Target="https://www.youtube.com/watch?v=PyE3VIeRz5c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://www.archives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teach.org/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www.archives.gov/education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hu-HU" dirty="0" smtClean="0"/>
              <a:t>Tóvári Judit</a:t>
            </a:r>
          </a:p>
          <a:p>
            <a:pPr algn="r"/>
            <a:r>
              <a:rPr lang="hu-HU" dirty="0"/>
              <a:t>j</a:t>
            </a:r>
            <a:r>
              <a:rPr lang="hu-HU" dirty="0" smtClean="0"/>
              <a:t>udit.tovari5@</a:t>
            </a:r>
            <a:r>
              <a:rPr lang="hu-HU" dirty="0" err="1" smtClean="0"/>
              <a:t>gmail.com</a:t>
            </a:r>
            <a:endParaRPr lang="hu-HU" dirty="0" smtClean="0"/>
          </a:p>
          <a:p>
            <a:pPr algn="r"/>
            <a:r>
              <a:rPr lang="hu-HU" dirty="0"/>
              <a:t>Honlap: http</a:t>
            </a:r>
            <a:r>
              <a:rPr lang="hu-HU" dirty="0" smtClean="0"/>
              <a:t>://www.bibliográfia.hu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391" y="122594"/>
            <a:ext cx="4769708" cy="380509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60232" y="1990303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Digitális archívumok forrásainak felhaszn</a:t>
            </a:r>
            <a:r>
              <a:rPr lang="hu-HU" dirty="0" smtClean="0">
                <a:solidFill>
                  <a:schemeClr val="bg1"/>
                </a:solidFill>
              </a:rPr>
              <a:t>álása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smtClean="0"/>
              <a:t>az oktatásban</a:t>
            </a:r>
            <a:br>
              <a:rPr lang="hu-HU" dirty="0" smtClean="0"/>
            </a:b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2537254" y="3927692"/>
            <a:ext cx="4819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Bemutató diakockák. </a:t>
            </a:r>
          </a:p>
          <a:p>
            <a:r>
              <a:rPr lang="hu-HU" dirty="0" smtClean="0"/>
              <a:t>A teljes bemutató eléréséhez jelszó szükséges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6451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mtClean="0"/>
              <a:t>Segítség a prezentáció használatához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" indent="23813">
              <a:buNone/>
            </a:pPr>
            <a:r>
              <a:rPr lang="hu-HU" smtClean="0"/>
              <a:t>A diák képei és szövegei linkeket is tartalmazhatnak, amelyek segítenek a forrás megtalálásában.</a:t>
            </a:r>
          </a:p>
          <a:p>
            <a:pPr marL="85725" indent="23813">
              <a:buNone/>
            </a:pPr>
            <a:r>
              <a:rPr lang="hu-HU" smtClean="0"/>
              <a:t>Diavetítés üzemmódot használjon, mert azok a slide-ok, amelyekben animációk és hivatkozások is vannak, csak így működnek!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537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21874" y="710417"/>
            <a:ext cx="8229600" cy="1066800"/>
          </a:xfrm>
        </p:spPr>
        <p:txBody>
          <a:bodyPr>
            <a:normAutofit/>
          </a:bodyPr>
          <a:lstStyle/>
          <a:p>
            <a:r>
              <a:rPr lang="hu-HU" dirty="0" smtClean="0"/>
              <a:t>A 21. század könyvtárának kérdései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Továbbra is egy valóságos fizikai jelenlétet igénylő hely a tudás megszerzéséhez?</a:t>
            </a:r>
          </a:p>
          <a:p>
            <a:r>
              <a:rPr lang="hu-HU" sz="2400" dirty="0" smtClean="0"/>
              <a:t>Továbbra is a tanulás csendes helye?</a:t>
            </a:r>
          </a:p>
          <a:p>
            <a:r>
              <a:rPr lang="hu-HU" sz="2400" dirty="0" smtClean="0"/>
              <a:t>Egy közösségi központ?</a:t>
            </a:r>
          </a:p>
          <a:p>
            <a:r>
              <a:rPr lang="hu-HU" sz="2400" dirty="0" smtClean="0"/>
              <a:t>Egy virtuális tér, ami belépési pont a hálózati digitális szolgáltatásokhoz és anyagokhoz?</a:t>
            </a:r>
          </a:p>
          <a:p>
            <a:r>
              <a:rPr lang="hu-HU" sz="2400" dirty="0" smtClean="0"/>
              <a:t>A virtuális világ portálja?</a:t>
            </a:r>
          </a:p>
          <a:p>
            <a:r>
              <a:rPr lang="hu-HU" sz="2400" dirty="0" err="1" smtClean="0"/>
              <a:t>Cyberkönyvtár</a:t>
            </a:r>
            <a:r>
              <a:rPr lang="hu-HU" sz="2400" dirty="0" smtClean="0"/>
              <a:t>?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30742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hathi.jpg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548037" y="349300"/>
            <a:ext cx="3380029" cy="4896544"/>
          </a:xfrm>
        </p:spPr>
      </p:pic>
      <p:sp>
        <p:nvSpPr>
          <p:cNvPr id="5" name="Szövegdoboz 4"/>
          <p:cNvSpPr txBox="1"/>
          <p:nvPr/>
        </p:nvSpPr>
        <p:spPr>
          <a:xfrm>
            <a:off x="7482261" y="70352"/>
            <a:ext cx="4536504" cy="1323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hu-HU" sz="4000" dirty="0">
                <a:latin typeface="+mj-lt"/>
              </a:rPr>
              <a:t>Könyvek milliói online 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991544" y="4231782"/>
            <a:ext cx="284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kiejtése: </a:t>
            </a:r>
            <a:r>
              <a:rPr lang="hu-HU" dirty="0" err="1"/>
              <a:t>hahtī</a:t>
            </a:r>
            <a:r>
              <a:rPr lang="hu-HU" dirty="0"/>
              <a:t>  </a:t>
            </a:r>
            <a:r>
              <a:rPr lang="hu-HU" dirty="0" err="1"/>
              <a:t>trʌ'st</a:t>
            </a:r>
            <a:endParaRPr lang="hu-HU" dirty="0"/>
          </a:p>
        </p:txBody>
      </p:sp>
      <p:pic>
        <p:nvPicPr>
          <p:cNvPr id="2" name="Kép 1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599" y="3133519"/>
            <a:ext cx="4151305" cy="293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32921" y="1521363"/>
            <a:ext cx="436681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Kép 5" descr="worldcat.jpg">
            <a:hlinkClick r:id="rId9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51585" y="5251790"/>
            <a:ext cx="4370799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737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7334" y="295782"/>
            <a:ext cx="10033221" cy="1066800"/>
          </a:xfrm>
        </p:spPr>
        <p:txBody>
          <a:bodyPr>
            <a:noAutofit/>
          </a:bodyPr>
          <a:lstStyle/>
          <a:p>
            <a:r>
              <a:rPr lang="hu-HU" sz="3500" dirty="0"/>
              <a:t>Elektronikus könyvtár – virtuális könyvtár – digitális könyvtár - adatbázis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9995" y="1603912"/>
            <a:ext cx="10994834" cy="4973157"/>
          </a:xfrm>
          <a:solidFill>
            <a:srgbClr val="EFF3E1"/>
          </a:solidFill>
        </p:spPr>
        <p:txBody>
          <a:bodyPr>
            <a:noAutofit/>
          </a:bodyPr>
          <a:lstStyle/>
          <a:p>
            <a:pPr marL="365125" indent="-365125">
              <a:buNone/>
            </a:pPr>
            <a:r>
              <a:rPr lang="hu-HU" sz="2800" b="1" dirty="0" smtClean="0"/>
              <a:t>Elektronikus</a:t>
            </a:r>
            <a:r>
              <a:rPr lang="hu-HU" sz="2800" dirty="0" smtClean="0"/>
              <a:t>: csak metaadatok gyűjteménye, például: </a:t>
            </a:r>
            <a:r>
              <a:rPr lang="hu-HU" sz="2800" dirty="0" smtClean="0">
                <a:hlinkClick r:id="rId2" action="ppaction://hlinkfile"/>
              </a:rPr>
              <a:t>Europeana</a:t>
            </a:r>
            <a:endParaRPr lang="hu-HU" sz="2800" dirty="0" smtClean="0"/>
          </a:p>
          <a:p>
            <a:pPr marL="365125" indent="-365125">
              <a:buNone/>
            </a:pPr>
            <a:r>
              <a:rPr lang="hu-HU" sz="2800" b="1" dirty="0" smtClean="0"/>
              <a:t>Virtuális</a:t>
            </a:r>
            <a:r>
              <a:rPr lang="hu-HU" sz="2800" dirty="0" smtClean="0"/>
              <a:t>: csak e-book-ok, például: </a:t>
            </a:r>
            <a:r>
              <a:rPr lang="hu-HU" sz="2800" dirty="0" err="1" smtClean="0">
                <a:hlinkClick r:id="rId3"/>
              </a:rPr>
              <a:t>Scholarvox</a:t>
            </a:r>
            <a:endParaRPr lang="hu-HU" sz="2800" dirty="0" smtClean="0"/>
          </a:p>
          <a:p>
            <a:pPr marL="365125" indent="-365125">
              <a:buNone/>
            </a:pPr>
            <a:r>
              <a:rPr lang="hu-HU" sz="2800" b="1" dirty="0" smtClean="0"/>
              <a:t>Digitális</a:t>
            </a:r>
            <a:r>
              <a:rPr lang="hu-HU" sz="2800" dirty="0" smtClean="0"/>
              <a:t>: elektronikus források </a:t>
            </a:r>
            <a:r>
              <a:rPr lang="hu-HU" sz="2800" dirty="0" err="1" smtClean="0"/>
              <a:t>metaadataikkal</a:t>
            </a:r>
            <a:r>
              <a:rPr lang="hu-HU" sz="2800" dirty="0" smtClean="0"/>
              <a:t>:</a:t>
            </a:r>
          </a:p>
          <a:p>
            <a:pPr marL="365125" indent="-3175">
              <a:buNone/>
            </a:pPr>
            <a:r>
              <a:rPr lang="hu-HU" sz="2800" dirty="0" smtClean="0"/>
              <a:t>valóságos könyvtárak különgyűjteményei, világkönyvtárak, tematikus gyűjtemények</a:t>
            </a:r>
          </a:p>
          <a:p>
            <a:pPr marL="365125" indent="-365125">
              <a:buNone/>
            </a:pPr>
            <a:r>
              <a:rPr lang="hu-HU" sz="2800" b="1" dirty="0" smtClean="0"/>
              <a:t>Hibrid</a:t>
            </a:r>
            <a:r>
              <a:rPr lang="hu-HU" sz="2800" dirty="0" smtClean="0"/>
              <a:t> könyvtár: valóságos könyvtár + kiterjedt szolgáltatások elektronikus források kezeléséhez, például: </a:t>
            </a:r>
            <a:r>
              <a:rPr lang="hu-HU" sz="2800" dirty="0" smtClean="0">
                <a:hlinkClick r:id="rId4"/>
              </a:rPr>
              <a:t>Darien Library</a:t>
            </a:r>
            <a:r>
              <a:rPr lang="hu-HU" sz="2800" dirty="0" smtClean="0"/>
              <a:t> (US)</a:t>
            </a:r>
          </a:p>
          <a:p>
            <a:pPr marL="365125" indent="-365125">
              <a:buNone/>
            </a:pPr>
            <a:r>
              <a:rPr lang="hu-HU" sz="2800" b="1" dirty="0" smtClean="0"/>
              <a:t>Adatbázis</a:t>
            </a:r>
            <a:r>
              <a:rPr lang="hu-HU" sz="2800" dirty="0" smtClean="0"/>
              <a:t>: például: </a:t>
            </a:r>
            <a:r>
              <a:rPr lang="hu-HU" sz="2800" dirty="0" err="1" smtClean="0">
                <a:hlinkClick r:id="rId5"/>
              </a:rPr>
              <a:t>Goggle</a:t>
            </a:r>
            <a:r>
              <a:rPr lang="hu-HU" sz="2800" dirty="0" smtClean="0">
                <a:hlinkClick r:id="rId5"/>
              </a:rPr>
              <a:t> Books</a:t>
            </a:r>
            <a:endParaRPr lang="hu-HU" sz="2800" dirty="0" smtClean="0"/>
          </a:p>
          <a:p>
            <a:pPr marL="365125" indent="-365125">
              <a:buNone/>
            </a:pPr>
            <a:r>
              <a:rPr lang="hu-HU" sz="2800" dirty="0" smtClean="0"/>
              <a:t> 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47574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62231" y="-128812"/>
            <a:ext cx="8458200" cy="1470025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 digitális könyvtárak típusai</a:t>
            </a:r>
            <a:endParaRPr lang="hu-HU" sz="40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1597495" y="2264457"/>
            <a:ext cx="87129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sz="2800" dirty="0"/>
              <a:t>Valóságos könyvtárak különgyűjteményei saját anyagaik digitalizálásával vagy kötelespéldány útján</a:t>
            </a:r>
          </a:p>
          <a:p>
            <a:pPr marL="342900" indent="-342900">
              <a:buAutoNum type="arabicPeriod"/>
            </a:pPr>
            <a:r>
              <a:rPr lang="hu-HU" sz="2800" dirty="0"/>
              <a:t>Több gyűjtemény közös megjelenítő felületei</a:t>
            </a:r>
          </a:p>
          <a:p>
            <a:pPr marL="342900" indent="-342900">
              <a:buFontTx/>
              <a:buAutoNum type="arabicPeriod"/>
            </a:pPr>
            <a:r>
              <a:rPr lang="hu-HU" sz="2800" dirty="0"/>
              <a:t>Tematikus gyűjtemények, anyagaik több forrásból származnak</a:t>
            </a:r>
          </a:p>
          <a:p>
            <a:pPr marL="342900" indent="-342900">
              <a:buAutoNum type="arabicPeriod"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7892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33242" y="564429"/>
            <a:ext cx="8229600" cy="1066800"/>
          </a:xfrm>
        </p:spPr>
        <p:txBody>
          <a:bodyPr>
            <a:normAutofit/>
          </a:bodyPr>
          <a:lstStyle/>
          <a:p>
            <a:r>
              <a:rPr lang="hu-HU" sz="4000" dirty="0" smtClean="0"/>
              <a:t>Ragtime</a:t>
            </a:r>
            <a:endParaRPr lang="hu-HU" sz="4000" dirty="0"/>
          </a:p>
        </p:txBody>
      </p:sp>
      <p:pic>
        <p:nvPicPr>
          <p:cNvPr id="4" name="Tartalom helye 3" descr="Joplin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920209" y="412694"/>
            <a:ext cx="5319628" cy="6135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Kép 5" descr="Bob Mil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0511" y="1990641"/>
            <a:ext cx="3989374" cy="367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zövegdoboz 6"/>
          <p:cNvSpPr txBox="1"/>
          <p:nvPr/>
        </p:nvSpPr>
        <p:spPr>
          <a:xfrm>
            <a:off x="1331168" y="5221220"/>
            <a:ext cx="35283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hlinkClick r:id="rId2"/>
              </a:rPr>
              <a:t>Hallgassa meg </a:t>
            </a:r>
            <a:r>
              <a:rPr lang="hu-HU" sz="2800" dirty="0">
                <a:solidFill>
                  <a:srgbClr val="FF0000"/>
                </a:solidFill>
              </a:rPr>
              <a:t>a</a:t>
            </a:r>
            <a:r>
              <a:rPr lang="hu-HU" sz="2800" dirty="0"/>
              <a:t> Bob Milne-koncertet!</a:t>
            </a:r>
          </a:p>
        </p:txBody>
      </p:sp>
      <p:pic>
        <p:nvPicPr>
          <p:cNvPr id="8" name="Kép 7" descr="ragtime.jpg">
            <a:hlinkClick r:id="rId2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7610" y="1306714"/>
            <a:ext cx="2962275" cy="47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Szövegdoboz 2"/>
          <p:cNvSpPr txBox="1"/>
          <p:nvPr/>
        </p:nvSpPr>
        <p:spPr>
          <a:xfrm>
            <a:off x="7832215" y="6606215"/>
            <a:ext cx="4061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/>
              <a:t>Forrás: Library of Congress Digital </a:t>
            </a:r>
            <a:r>
              <a:rPr lang="hu-HU" sz="1200" dirty="0" err="1" smtClean="0"/>
              <a:t>Collections</a:t>
            </a: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44336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bron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0024" y="1243510"/>
            <a:ext cx="8229600" cy="274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zövegdoboz 4"/>
          <p:cNvSpPr txBox="1"/>
          <p:nvPr/>
        </p:nvSpPr>
        <p:spPr>
          <a:xfrm>
            <a:off x="1748352" y="3989518"/>
            <a:ext cx="8748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hlinkClick r:id="rId3"/>
              </a:rPr>
              <a:t>http://</a:t>
            </a:r>
            <a:r>
              <a:rPr lang="hu-HU" dirty="0" smtClean="0">
                <a:hlinkClick r:id="rId3"/>
              </a:rPr>
              <a:t>www.bl.uk/teaching-resources/brontes-wuthering-heights-who-is-heathcliff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6" name="Kép 5" descr="bronte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6200" y="4715412"/>
            <a:ext cx="2675058" cy="1658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Kép 6" descr="bronte_3_ír emigráció.jpg">
            <a:hlinkClick r:id="rId3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60552" y="5400665"/>
            <a:ext cx="4619625" cy="219075"/>
          </a:xfrm>
          <a:prstGeom prst="rect">
            <a:avLst/>
          </a:prstGeom>
        </p:spPr>
      </p:pic>
      <p:pic>
        <p:nvPicPr>
          <p:cNvPr id="8" name="Kép 7" descr="bronte_4_Liverpool.jpg">
            <a:hlinkClick r:id="rId6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58273" y="5760704"/>
            <a:ext cx="5761219" cy="361950"/>
          </a:xfrm>
          <a:prstGeom prst="rect">
            <a:avLst/>
          </a:prstGeom>
        </p:spPr>
      </p:pic>
      <p:pic>
        <p:nvPicPr>
          <p:cNvPr id="9" name="Kép 8" descr="bronte_2a_illusztrációk.jpg">
            <a:hlinkClick r:id="rId8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5720" y="4824601"/>
            <a:ext cx="4057650" cy="161925"/>
          </a:xfrm>
          <a:prstGeom prst="rect">
            <a:avLst/>
          </a:prstGeom>
        </p:spPr>
      </p:pic>
      <p:pic>
        <p:nvPicPr>
          <p:cNvPr id="10" name="Kép 9" descr="bronte_2b_ír_éhínség.jpg">
            <a:hlinkClick r:id="rId10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87889" y="5112633"/>
            <a:ext cx="2600325" cy="161925"/>
          </a:xfrm>
          <a:prstGeom prst="rect">
            <a:avLst/>
          </a:prstGeom>
        </p:spPr>
      </p:pic>
      <p:sp>
        <p:nvSpPr>
          <p:cNvPr id="11" name="Lefelé nyíl 10"/>
          <p:cNvSpPr/>
          <p:nvPr/>
        </p:nvSpPr>
        <p:spPr>
          <a:xfrm>
            <a:off x="8840396" y="4405820"/>
            <a:ext cx="21602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40024" y="188640"/>
            <a:ext cx="8481120" cy="1066800"/>
          </a:xfrm>
          <a:solidFill>
            <a:srgbClr val="ECF1DB"/>
          </a:solidFill>
        </p:spPr>
        <p:txBody>
          <a:bodyPr>
            <a:noAutofit/>
          </a:bodyPr>
          <a:lstStyle/>
          <a:p>
            <a:r>
              <a:rPr lang="hu-HU" sz="3200" dirty="0" smtClean="0"/>
              <a:t>A viktoriánus kor irodalmi és történelmi forrásokon keresztül</a:t>
            </a:r>
            <a:endParaRPr lang="hu-HU" sz="32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1748352" y="6385746"/>
            <a:ext cx="6730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Magyar </a:t>
            </a:r>
            <a:r>
              <a:rPr lang="hu-HU" sz="2400" dirty="0" smtClean="0"/>
              <a:t>elemzéseket keressen </a:t>
            </a:r>
            <a:r>
              <a:rPr lang="hu-HU" sz="2400" dirty="0"/>
              <a:t>az </a:t>
            </a:r>
            <a:r>
              <a:rPr lang="hu-HU" sz="2400" dirty="0" err="1" smtClean="0">
                <a:hlinkClick r:id="rId12"/>
              </a:rPr>
              <a:t>EPA-ban</a:t>
            </a:r>
            <a:r>
              <a:rPr lang="hu-HU" sz="2400" dirty="0" smtClean="0"/>
              <a:t>!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4443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bl_timelin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1544" y="563882"/>
            <a:ext cx="8229600" cy="113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zövegdoboz 4"/>
          <p:cNvSpPr txBox="1"/>
          <p:nvPr/>
        </p:nvSpPr>
        <p:spPr>
          <a:xfrm>
            <a:off x="1991544" y="177281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http://www.bl.uk/learning/histcitizen/timeline/accessvers/index.html</a:t>
            </a:r>
          </a:p>
        </p:txBody>
      </p:sp>
      <p:pic>
        <p:nvPicPr>
          <p:cNvPr id="6" name="Kép 5" descr="timeline_coleridge-taylor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3553" y="2348880"/>
            <a:ext cx="3457575" cy="1200150"/>
          </a:xfrm>
          <a:prstGeom prst="rect">
            <a:avLst/>
          </a:prstGeom>
        </p:spPr>
      </p:pic>
      <p:sp>
        <p:nvSpPr>
          <p:cNvPr id="7" name="Tartalom helye 2"/>
          <p:cNvSpPr txBox="1">
            <a:spLocks/>
          </p:cNvSpPr>
          <p:nvPr/>
        </p:nvSpPr>
        <p:spPr>
          <a:xfrm>
            <a:off x="1919535" y="4603944"/>
            <a:ext cx="7672333" cy="2857504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365760" indent="-256032" defTabSz="914400">
              <a:spcBef>
                <a:spcPts val="300"/>
              </a:spcBef>
              <a:buClr>
                <a:schemeClr val="accent3"/>
              </a:buClr>
              <a:defRPr/>
            </a:pPr>
            <a:r>
              <a:rPr lang="hu-HU" sz="2800" dirty="0" err="1">
                <a:hlinkClick r:id="rId4"/>
              </a:rPr>
              <a:t>www.worldcat.org</a:t>
            </a:r>
            <a:r>
              <a:rPr lang="hu-HU" sz="2800" dirty="0"/>
              <a:t> &gt; Coleridge-Taylor, Samuel</a:t>
            </a:r>
          </a:p>
          <a:p>
            <a:pPr marL="365760" indent="-256032" defTabSz="914400">
              <a:spcBef>
                <a:spcPts val="300"/>
              </a:spcBef>
              <a:buClr>
                <a:schemeClr val="accent3"/>
              </a:buClr>
              <a:defRPr/>
            </a:pPr>
            <a:r>
              <a:rPr lang="hu-HU" sz="2800" dirty="0" err="1">
                <a:hlinkClick r:id="rId5"/>
              </a:rPr>
              <a:t>www.hathitrust.org</a:t>
            </a:r>
            <a:r>
              <a:rPr lang="hu-HU" sz="2800" dirty="0"/>
              <a:t>&gt; Coleridge-Taylor, Samuel</a:t>
            </a:r>
          </a:p>
          <a:p>
            <a:pPr marL="365760" indent="-256032" defTabSz="914400">
              <a:spcBef>
                <a:spcPts val="300"/>
              </a:spcBef>
              <a:buClr>
                <a:schemeClr val="accent3"/>
              </a:buClr>
              <a:defRPr/>
            </a:pPr>
            <a:endParaRPr lang="hu-HU" sz="2800" dirty="0"/>
          </a:p>
          <a:p>
            <a:pPr marL="365760" indent="-256032" defTabSz="914400">
              <a:spcBef>
                <a:spcPts val="300"/>
              </a:spcBef>
              <a:buClr>
                <a:schemeClr val="accent3"/>
              </a:buClr>
              <a:defRPr/>
            </a:pPr>
            <a:r>
              <a:rPr lang="hu-HU" sz="2800" dirty="0">
                <a:hlinkClick r:id="rId6"/>
              </a:rPr>
              <a:t>A </a:t>
            </a:r>
            <a:r>
              <a:rPr lang="hu-HU" sz="2800" dirty="0" err="1">
                <a:hlinkClick r:id="rId6"/>
              </a:rPr>
              <a:t>Hiawatha</a:t>
            </a:r>
            <a:r>
              <a:rPr lang="hu-HU" sz="2800" dirty="0">
                <a:hlinkClick r:id="rId6"/>
              </a:rPr>
              <a:t> kottája </a:t>
            </a:r>
            <a:r>
              <a:rPr lang="hu-HU" sz="2800" dirty="0">
                <a:solidFill>
                  <a:schemeClr val="bg1"/>
                </a:solidFill>
              </a:rPr>
              <a:t>http://babel.hathitrust.org/cgi/pt?view=image;size=100;id=uc1.31822002481919;page=root;seq=1;num=1</a:t>
            </a:r>
          </a:p>
          <a:p>
            <a:pPr marL="365760" indent="-256032" defTabSz="914400">
              <a:spcBef>
                <a:spcPts val="300"/>
              </a:spcBef>
              <a:buClr>
                <a:schemeClr val="accent3"/>
              </a:buClr>
              <a:defRPr/>
            </a:pPr>
            <a:endParaRPr lang="hu-HU" sz="28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5807968" y="272169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7"/>
              </a:rPr>
              <a:t>"Onaway! Awake, beloved" Hiawatha`s Wedding Feast</a:t>
            </a:r>
            <a:r>
              <a:rPr lang="hu-HU">
                <a:hlinkClick r:id="rId7"/>
              </a:rPr>
              <a:t>. Előadó: Webster Booth 1944</a:t>
            </a:r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6960096" y="3718773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hlinkClick r:id="rId8"/>
              </a:rPr>
              <a:t>„Hiawatha Overture, Op. 30”, előadó: RTE Concert Orchestra</a:t>
            </a:r>
            <a:endParaRPr lang="hu-HU"/>
          </a:p>
        </p:txBody>
      </p:sp>
      <p:sp>
        <p:nvSpPr>
          <p:cNvPr id="11" name="Szövegdoboz 10">
            <a:hlinkClick r:id="rId9"/>
          </p:cNvPr>
          <p:cNvSpPr txBox="1"/>
          <p:nvPr/>
        </p:nvSpPr>
        <p:spPr>
          <a:xfrm>
            <a:off x="6240016" y="5661248"/>
            <a:ext cx="4427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9"/>
              </a:rPr>
              <a:t>The story of the first Black English classical music composer.</a:t>
            </a:r>
            <a:r>
              <a:rPr lang="hu-HU">
                <a:hlinkClick r:id="rId9"/>
              </a:rPr>
              <a:t> Animációs film. </a:t>
            </a:r>
            <a:r>
              <a:rPr lang="hu-HU"/>
              <a:t>1:06:19</a:t>
            </a:r>
          </a:p>
        </p:txBody>
      </p:sp>
    </p:spTree>
    <p:extLst>
      <p:ext uri="{BB962C8B-B14F-4D97-AF65-F5344CB8AC3E}">
        <p14:creationId xmlns:p14="http://schemas.microsoft.com/office/powerpoint/2010/main" val="14184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49173" y="146963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Három különböző cél, három különböző digitális könyvtár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30563" y="1515593"/>
            <a:ext cx="11135452" cy="4843707"/>
          </a:xfrm>
          <a:solidFill>
            <a:srgbClr val="F9FAF3"/>
          </a:solidFill>
        </p:spPr>
        <p:txBody>
          <a:bodyPr>
            <a:noAutofit/>
          </a:bodyPr>
          <a:lstStyle/>
          <a:p>
            <a:pPr marL="365125" indent="-365125">
              <a:buNone/>
            </a:pPr>
            <a:r>
              <a:rPr lang="hu-HU" sz="2200" dirty="0"/>
              <a:t>1. Europeana (Európai Unió):</a:t>
            </a:r>
            <a:endParaRPr lang="hu-HU" sz="2200" i="1" dirty="0"/>
          </a:p>
          <a:p>
            <a:pPr marL="358775" indent="0">
              <a:buNone/>
            </a:pPr>
            <a:r>
              <a:rPr lang="hu-HU" sz="2200" dirty="0"/>
              <a:t>európai dimenzió hangsúlyozása, hogy a források a különböző gazdasági ágazatokban felhasználhatók legyenek. Nem ad közre felhasználói segédleteket.</a:t>
            </a:r>
          </a:p>
          <a:p>
            <a:pPr marL="0" indent="0">
              <a:buNone/>
            </a:pPr>
            <a:r>
              <a:rPr lang="hu-HU" sz="2200" dirty="0" smtClean="0"/>
              <a:t>2</a:t>
            </a:r>
            <a:r>
              <a:rPr lang="hu-HU" sz="2200" dirty="0"/>
              <a:t>. American </a:t>
            </a:r>
            <a:r>
              <a:rPr lang="hu-HU" sz="2200" dirty="0" err="1"/>
              <a:t>Memory</a:t>
            </a:r>
            <a:r>
              <a:rPr lang="hu-HU" sz="2200" dirty="0"/>
              <a:t> (USA):</a:t>
            </a:r>
          </a:p>
          <a:p>
            <a:pPr marL="365125" indent="-6350">
              <a:buNone/>
            </a:pPr>
            <a:r>
              <a:rPr lang="hu-HU" sz="2200" dirty="0"/>
              <a:t>elsődleges források digitalizálásával, oktatásban történő felhasználásával támogassa az Egyesült Államok történetének és kultúrájának tanulmányozását. Ehhez segédleteket is közread.</a:t>
            </a:r>
          </a:p>
          <a:p>
            <a:pPr marL="365125" indent="-365125">
              <a:buNone/>
            </a:pPr>
            <a:r>
              <a:rPr lang="hu-HU" sz="2200" dirty="0" smtClean="0"/>
              <a:t>3</a:t>
            </a:r>
            <a:r>
              <a:rPr lang="hu-HU" sz="2200" dirty="0"/>
              <a:t>. Országos Széchényi Könyvtár Digitális Könyvtára:</a:t>
            </a:r>
          </a:p>
          <a:p>
            <a:pPr marL="365125" indent="-6350">
              <a:buNone/>
            </a:pPr>
            <a:r>
              <a:rPr lang="hu-HU" sz="2200" dirty="0"/>
              <a:t>beérkező kötelespéldányokból épül elsősorban, felhasználói segédletek nincsenek.</a:t>
            </a:r>
          </a:p>
          <a:p>
            <a:pPr marL="0" indent="0">
              <a:buNone/>
            </a:pPr>
            <a:endParaRPr lang="hu-HU" sz="2200" dirty="0" smtClean="0"/>
          </a:p>
          <a:p>
            <a:pPr marL="358775" indent="0">
              <a:buNone/>
            </a:pPr>
            <a:endParaRPr lang="hu-HU" sz="2200" dirty="0" smtClean="0"/>
          </a:p>
          <a:p>
            <a:pPr>
              <a:buNone/>
            </a:pP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21616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levéltárak usa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75520" y="775586"/>
            <a:ext cx="6768752" cy="2608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108090"/>
            <a:ext cx="8229600" cy="1066800"/>
          </a:xfrm>
        </p:spPr>
        <p:txBody>
          <a:bodyPr/>
          <a:lstStyle/>
          <a:p>
            <a:r>
              <a:rPr lang="hu-HU" dirty="0" smtClean="0"/>
              <a:t>Levéltárak USA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7680176" y="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bg1"/>
                </a:solidFill>
              </a:rPr>
              <a:t>http://www.archives.gov/</a:t>
            </a:r>
          </a:p>
        </p:txBody>
      </p:sp>
      <p:pic>
        <p:nvPicPr>
          <p:cNvPr id="6" name="Kép 5" descr="segédlet_3.jp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47529" y="3933056"/>
            <a:ext cx="2143125" cy="2000250"/>
          </a:xfrm>
          <a:prstGeom prst="rect">
            <a:avLst/>
          </a:prstGeom>
        </p:spPr>
      </p:pic>
      <p:pic>
        <p:nvPicPr>
          <p:cNvPr id="8" name="Kép 7" descr="segédlet_4.jpg">
            <a:hlinkClick r:id="rId6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55841" y="3717033"/>
            <a:ext cx="4694485" cy="2612127"/>
          </a:xfrm>
          <a:prstGeom prst="rect">
            <a:avLst/>
          </a:prstGeom>
        </p:spPr>
      </p:pic>
      <p:cxnSp>
        <p:nvCxnSpPr>
          <p:cNvPr id="10" name="Egyenes összekötő 9"/>
          <p:cNvCxnSpPr>
            <a:stCxn id="4" idx="2"/>
          </p:cNvCxnSpPr>
          <p:nvPr/>
        </p:nvCxnSpPr>
        <p:spPr>
          <a:xfrm>
            <a:off x="5159896" y="3384377"/>
            <a:ext cx="0" cy="2715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Egyenes összekötő 11"/>
          <p:cNvCxnSpPr/>
          <p:nvPr/>
        </p:nvCxnSpPr>
        <p:spPr>
          <a:xfrm flipH="1">
            <a:off x="2855640" y="3645024"/>
            <a:ext cx="230425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Egyenes összekötő nyíllal 13"/>
          <p:cNvCxnSpPr/>
          <p:nvPr/>
        </p:nvCxnSpPr>
        <p:spPr>
          <a:xfrm>
            <a:off x="2855640" y="364502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Egyenes összekötő nyíllal 15"/>
          <p:cNvCxnSpPr/>
          <p:nvPr/>
        </p:nvCxnSpPr>
        <p:spPr>
          <a:xfrm>
            <a:off x="4007768" y="443711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Egyenes összekötő nyíllal 17"/>
          <p:cNvCxnSpPr/>
          <p:nvPr/>
        </p:nvCxnSpPr>
        <p:spPr>
          <a:xfrm>
            <a:off x="5807968" y="5949280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Lefelé nyíl 6"/>
          <p:cNvSpPr/>
          <p:nvPr/>
        </p:nvSpPr>
        <p:spPr>
          <a:xfrm>
            <a:off x="5687822" y="6597352"/>
            <a:ext cx="240292" cy="2606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238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095240" y="898864"/>
            <a:ext cx="8915399" cy="2262781"/>
          </a:xfrm>
        </p:spPr>
        <p:txBody>
          <a:bodyPr/>
          <a:lstStyle/>
          <a:p>
            <a:r>
              <a:rPr lang="hu-HU" dirty="0" smtClean="0"/>
              <a:t>Szerzői jogi kérdések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4971418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</TotalTime>
  <Words>395</Words>
  <Application>Microsoft Office PowerPoint</Application>
  <PresentationFormat>Szélesvásznú</PresentationFormat>
  <Paragraphs>59</Paragraphs>
  <Slides>12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Szálak</vt:lpstr>
      <vt:lpstr>Digitális archívumok forrásainak felhasználása  az oktatásban </vt:lpstr>
      <vt:lpstr>Segítség a prezentáció használatához</vt:lpstr>
      <vt:lpstr>A 21. század könyvtárának kérdései</vt:lpstr>
      <vt:lpstr>PowerPoint bemutató</vt:lpstr>
      <vt:lpstr>Elektronikus könyvtár – virtuális könyvtár – digitális könyvtár - adatbázis</vt:lpstr>
      <vt:lpstr>A digitális könyvtárak típusai</vt:lpstr>
      <vt:lpstr>Ragtime</vt:lpstr>
      <vt:lpstr>A viktoriánus kor irodalmi és történelmi forrásokon keresztül</vt:lpstr>
      <vt:lpstr>PowerPoint bemutató</vt:lpstr>
      <vt:lpstr>Három különböző cél, három különböző digitális könyvtár</vt:lpstr>
      <vt:lpstr>Levéltárak USA</vt:lpstr>
      <vt:lpstr>Szerzői jogi kérdések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Digitális archívumok forrásainak felhasználása  az oktatásban</dc:title>
  <dc:creator>dell</dc:creator>
  <cp:lastModifiedBy>dell</cp:lastModifiedBy>
  <cp:revision>3</cp:revision>
  <dcterms:created xsi:type="dcterms:W3CDTF">2016-03-15T17:57:37Z</dcterms:created>
  <dcterms:modified xsi:type="dcterms:W3CDTF">2016-05-20T12:58:31Z</dcterms:modified>
</cp:coreProperties>
</file>